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0" r:id="rId1"/>
  </p:sldMasterIdLst>
  <p:sldIdLst>
    <p:sldId id="256" r:id="rId2"/>
    <p:sldId id="292" r:id="rId3"/>
    <p:sldId id="295" r:id="rId4"/>
    <p:sldId id="296" r:id="rId5"/>
    <p:sldId id="301" r:id="rId6"/>
    <p:sldId id="302" r:id="rId7"/>
    <p:sldId id="303" r:id="rId8"/>
    <p:sldId id="304" r:id="rId9"/>
    <p:sldId id="305" r:id="rId10"/>
    <p:sldId id="306" r:id="rId11"/>
    <p:sldId id="275" r:id="rId12"/>
    <p:sldId id="263" r:id="rId13"/>
    <p:sldId id="276" r:id="rId14"/>
    <p:sldId id="315" r:id="rId15"/>
    <p:sldId id="278" r:id="rId16"/>
    <p:sldId id="279" r:id="rId17"/>
    <p:sldId id="280" r:id="rId18"/>
    <p:sldId id="307" r:id="rId19"/>
    <p:sldId id="308" r:id="rId20"/>
    <p:sldId id="312" r:id="rId21"/>
    <p:sldId id="313" r:id="rId22"/>
    <p:sldId id="314" r:id="rId23"/>
    <p:sldId id="309" r:id="rId24"/>
    <p:sldId id="287" r:id="rId25"/>
    <p:sldId id="274" r:id="rId26"/>
    <p:sldId id="284" r:id="rId27"/>
    <p:sldId id="290" r:id="rId28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3300"/>
    <a:srgbClr val="FF9900"/>
    <a:srgbClr val="9900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20" autoAdjust="0"/>
  </p:normalViewPr>
  <p:slideViewPr>
    <p:cSldViewPr>
      <p:cViewPr varScale="1">
        <p:scale>
          <a:sx n="107" d="100"/>
          <a:sy n="107" d="100"/>
        </p:scale>
        <p:origin x="-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AD6E3-3208-4F50-81D5-EC6BA8704EF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47C3-964A-41C1-8579-9577571A64D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FE7CB-323C-44AD-B4BF-2D34730B5BC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Nadpis a dva obsahy nad tex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26F43-4E7E-45E1-BAC4-B31FCC9B6DF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štyr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F0CBC-94CC-4C90-9961-FEC5197F395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obsah a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D60A1-CEBD-401B-BDB8-AF53A4ECA12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9324B-F964-41C2-85EE-61D48796E1D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ext a dva obje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C4CE2-56AD-4164-8B29-96A2ECE69F1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0F96E-5BB9-4E54-AD2A-9CF2425183A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68AE2-04E3-4D13-9A82-8F363B227D6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376A2-B1F2-48C3-8BEF-4E79E185A2F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E664C-5FEF-4863-A6AF-FB0AA72A7F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61906-007B-4CBA-B809-1710613A8D0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EDDBD-1B2B-4B05-BB98-8DB07331A66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925CE-631D-4396-86B1-4BC962E3DF1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AC840-C8D9-4B3A-B1D3-CB78C2F8B48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28ECB-6187-4879-93FF-2781B452E9E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Klepnutím lze upravit styly předlohy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Třetí úroveň</a:t>
            </a:r>
          </a:p>
          <a:p>
            <a:pPr lvl="3"/>
            <a:r>
              <a:rPr lang="sk-SK" smtClean="0"/>
              <a:t>Čtvrtá úroveň</a:t>
            </a:r>
          </a:p>
          <a:p>
            <a:pPr lvl="4"/>
            <a:r>
              <a:rPr lang="sk-SK" smtClean="0"/>
              <a:t>Pátá úroveň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A0E72BD-2DCB-4942-9A49-F903CC3D1CD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gi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12361652-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642350" cy="640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49275"/>
            <a:ext cx="8820150" cy="358775"/>
          </a:xfrm>
        </p:spPr>
        <p:txBody>
          <a:bodyPr/>
          <a:lstStyle/>
          <a:p>
            <a:pPr eaLnBrk="1" hangingPunct="1"/>
            <a:r>
              <a:rPr lang="sk-SK" sz="4000" smtClean="0"/>
              <a:t>H I P P O R E H A B I L I T Á C I A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5157788"/>
            <a:ext cx="8207375" cy="11049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sz="1600" smtClean="0">
                <a:solidFill>
                  <a:schemeClr val="hlink"/>
                </a:solidFill>
              </a:rPr>
              <a:t>Cieľom prezentácie je predstavenie  koňa </a:t>
            </a:r>
          </a:p>
          <a:p>
            <a:pPr eaLnBrk="1" hangingPunct="1">
              <a:lnSpc>
                <a:spcPct val="80000"/>
              </a:lnSpc>
            </a:pPr>
            <a:r>
              <a:rPr lang="sk-SK" sz="1600" smtClean="0">
                <a:solidFill>
                  <a:schemeClr val="hlink"/>
                </a:solidFill>
              </a:rPr>
              <a:t>a jeho prínosu pre človeka </a:t>
            </a:r>
          </a:p>
          <a:p>
            <a:pPr eaLnBrk="1" hangingPunct="1">
              <a:lnSpc>
                <a:spcPct val="80000"/>
              </a:lnSpc>
            </a:pPr>
            <a:r>
              <a:rPr lang="sk-SK" sz="1600" smtClean="0">
                <a:solidFill>
                  <a:schemeClr val="hlink"/>
                </a:solidFill>
              </a:rPr>
              <a:t>z hľadiska jeho historického významu </a:t>
            </a:r>
          </a:p>
          <a:p>
            <a:pPr eaLnBrk="1" hangingPunct="1">
              <a:lnSpc>
                <a:spcPct val="80000"/>
              </a:lnSpc>
            </a:pPr>
            <a:r>
              <a:rPr lang="sk-SK" sz="1600" smtClean="0">
                <a:solidFill>
                  <a:schemeClr val="hlink"/>
                </a:solidFill>
              </a:rPr>
              <a:t>a jeho využitia v Hipporehabilitácii.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smtClean="0"/>
              <a:t>Využitie koňa pre liečebné účinky </a:t>
            </a:r>
            <a:br>
              <a:rPr lang="sk-SK" sz="3200" smtClean="0"/>
            </a:br>
            <a:r>
              <a:rPr lang="sk-SK" sz="3200" smtClean="0"/>
              <a:t>v histórii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zh-CN" sz="2000" smtClean="0">
                <a:solidFill>
                  <a:srgbClr val="FFCC66"/>
                </a:solidFill>
              </a:rPr>
              <a:t>Hippokrates (5. storočie pr. Kr.) zaradil liečebný rytmus jazdy medzi "exercitia universalia" </a:t>
            </a:r>
          </a:p>
          <a:p>
            <a:pPr eaLnBrk="1" hangingPunct="1">
              <a:lnSpc>
                <a:spcPct val="90000"/>
              </a:lnSpc>
            </a:pPr>
            <a:endParaRPr lang="sk-SK" altLang="zh-CN" sz="2000" smtClean="0">
              <a:solidFill>
                <a:srgbClr val="FFCC66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sk-SK" altLang="zh-CN" sz="2000" smtClean="0">
              <a:solidFill>
                <a:srgbClr val="FFCC66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sk-SK" altLang="zh-CN" sz="2000" smtClean="0">
              <a:solidFill>
                <a:srgbClr val="FFCC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zh-CN" sz="2000" smtClean="0">
              <a:solidFill>
                <a:srgbClr val="FFCC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zh-CN" sz="2000" smtClean="0">
                <a:solidFill>
                  <a:srgbClr val="FFCC66"/>
                </a:solidFill>
              </a:rPr>
              <a:t>                                      Marcus Aurelius </a:t>
            </a:r>
          </a:p>
          <a:p>
            <a:pPr eaLnBrk="1" hangingPunct="1">
              <a:lnSpc>
                <a:spcPct val="90000"/>
              </a:lnSpc>
            </a:pPr>
            <a:endParaRPr lang="sk-SK" altLang="zh-CN" sz="2000" smtClean="0">
              <a:solidFill>
                <a:srgbClr val="FFCC66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sk-SK" altLang="zh-CN" sz="2000" smtClean="0">
              <a:solidFill>
                <a:srgbClr val="FFCC66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sk-SK" altLang="zh-CN" sz="2000" smtClean="0">
              <a:solidFill>
                <a:srgbClr val="FFCC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zh-CN" sz="2000" smtClean="0">
                <a:solidFill>
                  <a:srgbClr val="FFCC66"/>
                </a:solidFill>
              </a:rPr>
              <a:t>                                                          Galenos     </a:t>
            </a:r>
          </a:p>
          <a:p>
            <a:pPr eaLnBrk="1" hangingPunct="1">
              <a:lnSpc>
                <a:spcPct val="90000"/>
              </a:lnSpc>
            </a:pPr>
            <a:endParaRPr lang="sk-SK" sz="2000" smtClean="0"/>
          </a:p>
        </p:txBody>
      </p:sp>
      <p:pic>
        <p:nvPicPr>
          <p:cNvPr id="14340" name="Obrázok 3" descr="Hippokrates_tempe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1989138"/>
            <a:ext cx="1584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Obrázok 4" descr="hippokrate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916113"/>
            <a:ext cx="94297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Obrázok 5" descr="img_130580936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1989138"/>
            <a:ext cx="17287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Obrázok 6" descr="m-aurelius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2492375"/>
            <a:ext cx="27749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Obrázok 7" descr="marcus_aurelius_caesa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625" y="3357563"/>
            <a:ext cx="13208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Obrázok 8" descr="images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4941888"/>
            <a:ext cx="2374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Obrázok 9" descr="486129_1298929764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6413" y="3357563"/>
            <a:ext cx="16033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Obrázok 10" descr="HIPPOKRATESgre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263" y="2420938"/>
            <a:ext cx="6032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Obrázok 11" descr="galeno.noticia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363" y="566102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Obrázok 13" descr="a8829727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475" y="4076700"/>
            <a:ext cx="1444625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4913435-lg.jpg"/>
          <p:cNvPicPr>
            <a:picLocks noChangeAspect="1"/>
          </p:cNvPicPr>
          <p:nvPr/>
        </p:nvPicPr>
        <p:blipFill>
          <a:blip r:embed="rId2" cstate="print">
            <a:lum contrast="34000"/>
          </a:blip>
          <a:stretch>
            <a:fillRect/>
          </a:stretch>
        </p:blipFill>
        <p:spPr>
          <a:xfrm>
            <a:off x="184150" y="285750"/>
            <a:ext cx="8775700" cy="62865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smtClean="0">
                <a:solidFill>
                  <a:srgbClr val="FFCC66"/>
                </a:solidFill>
              </a:rPr>
              <a:t>Zmienky slávnych o význame jazdenia pre zdravie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zh-CN" sz="1800" smtClean="0">
                <a:solidFill>
                  <a:srgbClr val="FFCC66"/>
                </a:solidFill>
              </a:rPr>
              <a:t>Hippokrates (5. storočie pr. Kr.) zaradil liečebný rytmus jazdy medzi "exercitia universalia" </a:t>
            </a:r>
          </a:p>
          <a:p>
            <a:pPr eaLnBrk="1" hangingPunct="1">
              <a:lnSpc>
                <a:spcPct val="90000"/>
              </a:lnSpc>
            </a:pPr>
            <a:r>
              <a:rPr lang="sk-SK" altLang="zh-CN" sz="1800" smtClean="0">
                <a:solidFill>
                  <a:srgbClr val="FFCC66"/>
                </a:solidFill>
              </a:rPr>
              <a:t>"De arte gymnastica" Mercurialis (1569) </a:t>
            </a:r>
          </a:p>
          <a:p>
            <a:pPr eaLnBrk="1" hangingPunct="1">
              <a:lnSpc>
                <a:spcPct val="90000"/>
              </a:lnSpc>
            </a:pPr>
            <a:r>
              <a:rPr lang="sk-SK" altLang="zh-CN" sz="1800" smtClean="0">
                <a:solidFill>
                  <a:srgbClr val="FFCC66"/>
                </a:solidFill>
              </a:rPr>
              <a:t>"Tractus de podagra". Thomas Sydenham v 17. storočí</a:t>
            </a:r>
          </a:p>
          <a:p>
            <a:pPr eaLnBrk="1" hangingPunct="1">
              <a:lnSpc>
                <a:spcPct val="90000"/>
              </a:lnSpc>
            </a:pPr>
            <a:r>
              <a:rPr lang="sk-SK" altLang="zh-CN" sz="1800" smtClean="0">
                <a:solidFill>
                  <a:srgbClr val="FFCC66"/>
                </a:solidFill>
              </a:rPr>
              <a:t>Van Swieten (1700 - 1772) </a:t>
            </a:r>
          </a:p>
          <a:p>
            <a:pPr eaLnBrk="1" hangingPunct="1">
              <a:lnSpc>
                <a:spcPct val="90000"/>
              </a:lnSpc>
            </a:pPr>
            <a:r>
              <a:rPr lang="sk-SK" altLang="zh-CN" sz="1800" smtClean="0">
                <a:solidFill>
                  <a:srgbClr val="FFCC66"/>
                </a:solidFill>
              </a:rPr>
              <a:t>Maximilian Stoll (1742 - 1787) </a:t>
            </a:r>
          </a:p>
          <a:p>
            <a:pPr eaLnBrk="1" hangingPunct="1">
              <a:lnSpc>
                <a:spcPct val="90000"/>
              </a:lnSpc>
            </a:pPr>
            <a:r>
              <a:rPr lang="sk-SK" altLang="zh-CN" sz="1800" smtClean="0">
                <a:solidFill>
                  <a:srgbClr val="FFCC66"/>
                </a:solidFill>
              </a:rPr>
              <a:t>Diderot – Encyklopédia</a:t>
            </a:r>
          </a:p>
          <a:p>
            <a:pPr eaLnBrk="1" hangingPunct="1">
              <a:lnSpc>
                <a:spcPct val="90000"/>
              </a:lnSpc>
            </a:pPr>
            <a:r>
              <a:rPr lang="sk-SK" altLang="zh-CN" sz="1800" smtClean="0">
                <a:solidFill>
                  <a:srgbClr val="FFCC66"/>
                </a:solidFill>
              </a:rPr>
              <a:t>Boris Levinson -  koniec šesťdesiatych rokov 20.storočia</a:t>
            </a:r>
            <a:r>
              <a:rPr lang="sk-SK" altLang="zh-CN" sz="180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sk-SK" altLang="zh-CN" sz="1800" smtClean="0"/>
          </a:p>
          <a:p>
            <a:pPr eaLnBrk="1" hangingPunct="1">
              <a:lnSpc>
                <a:spcPct val="90000"/>
              </a:lnSpc>
            </a:pPr>
            <a:r>
              <a:rPr lang="sk-SK" altLang="zh-CN" sz="1800" smtClean="0"/>
              <a:t>„</a:t>
            </a:r>
            <a:r>
              <a:rPr lang="sk-SK" altLang="zh-CN" sz="1800" smtClean="0">
                <a:solidFill>
                  <a:srgbClr val="FF3300"/>
                </a:solidFill>
              </a:rPr>
              <a:t>proč rád jezdím na koni? Protože je to nejrychlejší tělocvik. To se cvičí najednou celé telo., ruce, nohy, plíce, srdce – jen to skuste!“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zh-CN" sz="1800" smtClean="0">
                <a:solidFill>
                  <a:srgbClr val="FF3300"/>
                </a:solidFill>
              </a:rPr>
              <a:t>                                                                               T.G.Masaryk</a:t>
            </a:r>
          </a:p>
          <a:p>
            <a:pPr eaLnBrk="1" hangingPunct="1">
              <a:lnSpc>
                <a:spcPct val="90000"/>
              </a:lnSpc>
            </a:pPr>
            <a:endParaRPr lang="sk-SK" sz="180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ázok 3" descr="15417212-l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14300"/>
            <a:ext cx="8143875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600" smtClean="0">
                <a:solidFill>
                  <a:srgbClr val="FF0000"/>
                </a:solidFill>
              </a:rPr>
              <a:t>Hippoterapia - Hipporehabilitácia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57313"/>
            <a:ext cx="8229600" cy="4953000"/>
          </a:xfrm>
        </p:spPr>
        <p:txBody>
          <a:bodyPr/>
          <a:lstStyle/>
          <a:p>
            <a:r>
              <a:rPr lang="sk-SK" sz="2400" smtClean="0">
                <a:solidFill>
                  <a:srgbClr val="FF0000"/>
                </a:solidFill>
              </a:rPr>
              <a:t>Hippoterapia</a:t>
            </a:r>
            <a:r>
              <a:rPr lang="sk-SK" sz="2400" smtClean="0">
                <a:solidFill>
                  <a:srgbClr val="FFC000"/>
                </a:solidFill>
              </a:rPr>
              <a:t> je cieľavedomá, liečebná metóda zameraná na symptómy,  využívajúca špecifický pohyb koňa k stimulácii pohybových procesov, ktoré sú podobné tým, ktoré vyvoláva prirodzená chôdza.</a:t>
            </a:r>
          </a:p>
          <a:p>
            <a:pPr>
              <a:buFontTx/>
              <a:buNone/>
            </a:pPr>
            <a:r>
              <a:rPr lang="sk-SK" sz="2400" smtClean="0">
                <a:solidFill>
                  <a:srgbClr val="FFC000"/>
                </a:solidFill>
              </a:rPr>
              <a:t> </a:t>
            </a:r>
          </a:p>
          <a:p>
            <a:r>
              <a:rPr lang="sk-SK" sz="2400" smtClean="0">
                <a:solidFill>
                  <a:srgbClr val="FF0000"/>
                </a:solidFill>
              </a:rPr>
              <a:t>Hipporehabilitácia</a:t>
            </a:r>
            <a:r>
              <a:rPr lang="sk-SK" sz="2400" smtClean="0">
                <a:solidFill>
                  <a:srgbClr val="FFC000"/>
                </a:solidFill>
              </a:rPr>
              <a:t> je širšie ponímaný socializačný, resocializačný, alebo rehabilitačný proces s terapeutickými účinkami, využívajúci koňa k zmierňovaniu alebo odstraňovaniu patologických vplyvov na organizmus alebo psychiku človeka.</a:t>
            </a:r>
          </a:p>
          <a:p>
            <a:pPr>
              <a:buFontTx/>
              <a:buNone/>
            </a:pPr>
            <a:endParaRPr lang="sk-SK" sz="2400" smtClean="0">
              <a:solidFill>
                <a:srgbClr val="FFC000"/>
              </a:solidFill>
            </a:endParaRPr>
          </a:p>
          <a:p>
            <a:pPr>
              <a:buFontTx/>
              <a:buNone/>
            </a:pPr>
            <a:r>
              <a:rPr lang="sk-SK" sz="1800" smtClean="0">
                <a:solidFill>
                  <a:srgbClr val="FFFF00"/>
                </a:solidFill>
              </a:rPr>
              <a:t>Pre všetky aktivity súvisiace s hippoterapiou alebo hipporehabilitáciou sa v bežnej komunikácii používa pre krátkosť slova pojem  HIPOTERAPIA </a:t>
            </a:r>
            <a:endParaRPr lang="sk-SK" sz="240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sk-SK" u="sng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ok 3" descr="12704534-l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0"/>
            <a:ext cx="8715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b="1" smtClean="0"/>
              <a:t>Pôsobenie hippoterapie</a:t>
            </a:r>
            <a:br>
              <a:rPr lang="sk-SK" sz="4000" b="1" smtClean="0"/>
            </a:br>
            <a:endParaRPr lang="sk-SK" sz="4000" b="1" smtClean="0"/>
          </a:p>
        </p:txBody>
      </p:sp>
      <p:grpSp>
        <p:nvGrpSpPr>
          <p:cNvPr id="17412" name="Diagram 5"/>
          <p:cNvGrpSpPr>
            <a:grpSpLocks noChangeAspect="1"/>
          </p:cNvGrpSpPr>
          <p:nvPr/>
        </p:nvGrpSpPr>
        <p:grpSpPr bwMode="auto">
          <a:xfrm>
            <a:off x="0" y="0"/>
            <a:ext cx="8964613" cy="7029450"/>
            <a:chOff x="-1110" y="-300"/>
            <a:chExt cx="5647" cy="4428"/>
          </a:xfrm>
        </p:grpSpPr>
        <p:sp>
          <p:nvSpPr>
            <p:cNvPr id="17414" name="_s1028"/>
            <p:cNvSpPr>
              <a:spLocks noChangeArrowheads="1" noTextEdit="1"/>
            </p:cNvSpPr>
            <p:nvPr/>
          </p:nvSpPr>
          <p:spPr bwMode="auto">
            <a:xfrm>
              <a:off x="1237" y="1073"/>
              <a:ext cx="954" cy="954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4699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sk-SK"/>
            </a:p>
          </p:txBody>
        </p:sp>
        <p:sp>
          <p:nvSpPr>
            <p:cNvPr id="17415" name="_s1029"/>
            <p:cNvSpPr>
              <a:spLocks noChangeArrowheads="1"/>
            </p:cNvSpPr>
            <p:nvPr/>
          </p:nvSpPr>
          <p:spPr bwMode="auto">
            <a:xfrm>
              <a:off x="1237" y="740"/>
              <a:ext cx="95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k-SK" altLang="zh-CN" sz="2400" b="1">
                  <a:solidFill>
                    <a:srgbClr val="FF9900"/>
                  </a:solidFill>
                </a:rPr>
                <a:t>FAKTORY TELESNÉ</a:t>
              </a:r>
              <a:r>
                <a:rPr lang="sk-SK" altLang="zh-CN"/>
                <a:t> </a:t>
              </a:r>
              <a:endParaRPr lang="sk-SK"/>
            </a:p>
          </p:txBody>
        </p:sp>
        <p:sp>
          <p:nvSpPr>
            <p:cNvPr id="17416" name="_s1030"/>
            <p:cNvSpPr>
              <a:spLocks noChangeArrowheads="1" noTextEdit="1"/>
            </p:cNvSpPr>
            <p:nvPr/>
          </p:nvSpPr>
          <p:spPr bwMode="auto">
            <a:xfrm>
              <a:off x="1551" y="1617"/>
              <a:ext cx="954" cy="954"/>
            </a:xfrm>
            <a:prstGeom prst="ellipse">
              <a:avLst/>
            </a:prstGeom>
            <a:solidFill>
              <a:srgbClr val="FF3300">
                <a:alpha val="50195"/>
              </a:srgbClr>
            </a:solidFill>
            <a:ln w="4699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sk-SK"/>
            </a:p>
          </p:txBody>
        </p:sp>
        <p:sp>
          <p:nvSpPr>
            <p:cNvPr id="17417" name="_s1031"/>
            <p:cNvSpPr>
              <a:spLocks noChangeArrowheads="1"/>
            </p:cNvSpPr>
            <p:nvPr/>
          </p:nvSpPr>
          <p:spPr bwMode="auto">
            <a:xfrm>
              <a:off x="2523" y="2380"/>
              <a:ext cx="95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k-SK" altLang="zh-CN" sz="2400" b="1">
                  <a:solidFill>
                    <a:srgbClr val="FF3300"/>
                  </a:solidFill>
                </a:rPr>
                <a:t>FAKTORY SPOLOČENSKÉ</a:t>
              </a:r>
              <a:endParaRPr lang="sk-SK" sz="2400" b="1">
                <a:solidFill>
                  <a:srgbClr val="FF3300"/>
                </a:solidFill>
              </a:endParaRPr>
            </a:p>
          </p:txBody>
        </p:sp>
        <p:sp>
          <p:nvSpPr>
            <p:cNvPr id="17418" name="_s1032"/>
            <p:cNvSpPr>
              <a:spLocks noChangeArrowheads="1" noTextEdit="1"/>
            </p:cNvSpPr>
            <p:nvPr/>
          </p:nvSpPr>
          <p:spPr bwMode="auto">
            <a:xfrm>
              <a:off x="923" y="1617"/>
              <a:ext cx="954" cy="954"/>
            </a:xfrm>
            <a:prstGeom prst="ellipse">
              <a:avLst/>
            </a:prstGeom>
            <a:solidFill>
              <a:srgbClr val="FFCC66">
                <a:alpha val="50195"/>
              </a:srgbClr>
            </a:solidFill>
            <a:ln w="4699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sk-SK"/>
            </a:p>
          </p:txBody>
        </p:sp>
        <p:sp>
          <p:nvSpPr>
            <p:cNvPr id="17419" name="_s1033"/>
            <p:cNvSpPr>
              <a:spLocks noChangeArrowheads="1"/>
            </p:cNvSpPr>
            <p:nvPr/>
          </p:nvSpPr>
          <p:spPr bwMode="auto">
            <a:xfrm>
              <a:off x="-49" y="2380"/>
              <a:ext cx="95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k-SK" altLang="zh-CN" sz="2400" b="1">
                  <a:solidFill>
                    <a:srgbClr val="FFCC66"/>
                  </a:solidFill>
                </a:rPr>
                <a:t>FAKTORY PSYCHICKÉ</a:t>
              </a:r>
              <a:endParaRPr lang="sk-SK" sz="2400" b="1">
                <a:solidFill>
                  <a:srgbClr val="FFCC66"/>
                </a:solidFill>
              </a:endParaRPr>
            </a:p>
          </p:txBody>
        </p:sp>
      </p:grpSp>
      <p:sp>
        <p:nvSpPr>
          <p:cNvPr id="17413" name="BlokTextu 13"/>
          <p:cNvSpPr txBox="1">
            <a:spLocks noChangeArrowheads="1"/>
          </p:cNvSpPr>
          <p:nvPr/>
        </p:nvSpPr>
        <p:spPr bwMode="auto">
          <a:xfrm>
            <a:off x="785813" y="857250"/>
            <a:ext cx="7286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>
                <a:solidFill>
                  <a:srgbClr val="FF0000"/>
                </a:solidFill>
              </a:rPr>
              <a:t>Všetky faktory pôsobiace v hippoterapii sa vzájomne prelínajú a ovplyvňujú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ázok 3" descr="12704534-l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0"/>
            <a:ext cx="8358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b="1" smtClean="0"/>
              <a:t>Pôsobenie hippoterapie</a:t>
            </a:r>
            <a:br>
              <a:rPr lang="sk-SK" sz="4000" b="1" smtClean="0"/>
            </a:br>
            <a:endParaRPr lang="sk-SK" sz="4000" b="1" smtClean="0"/>
          </a:p>
        </p:txBody>
      </p:sp>
      <p:grpSp>
        <p:nvGrpSpPr>
          <p:cNvPr id="18436" name="Diagram 5"/>
          <p:cNvGrpSpPr>
            <a:grpSpLocks noChangeAspect="1"/>
          </p:cNvGrpSpPr>
          <p:nvPr/>
        </p:nvGrpSpPr>
        <p:grpSpPr bwMode="auto">
          <a:xfrm>
            <a:off x="1643063" y="1651000"/>
            <a:ext cx="4872037" cy="3155950"/>
            <a:chOff x="-75" y="740"/>
            <a:chExt cx="3069" cy="1988"/>
          </a:xfrm>
        </p:grpSpPr>
        <p:sp>
          <p:nvSpPr>
            <p:cNvPr id="18440" name="_s35845"/>
            <p:cNvSpPr>
              <a:spLocks noChangeArrowheads="1"/>
            </p:cNvSpPr>
            <p:nvPr/>
          </p:nvSpPr>
          <p:spPr bwMode="auto">
            <a:xfrm>
              <a:off x="1237" y="740"/>
              <a:ext cx="95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k-SK" altLang="zh-CN" sz="2400" b="1">
                  <a:solidFill>
                    <a:srgbClr val="FF9900"/>
                  </a:solidFill>
                </a:rPr>
                <a:t>FAKTORY TELESNÉ</a:t>
              </a:r>
              <a:r>
                <a:rPr lang="sk-SK" altLang="zh-CN"/>
                <a:t> </a:t>
              </a:r>
              <a:endParaRPr lang="sk-SK"/>
            </a:p>
          </p:txBody>
        </p:sp>
        <p:sp>
          <p:nvSpPr>
            <p:cNvPr id="18441" name="_s35847"/>
            <p:cNvSpPr>
              <a:spLocks noChangeArrowheads="1"/>
            </p:cNvSpPr>
            <p:nvPr/>
          </p:nvSpPr>
          <p:spPr bwMode="auto">
            <a:xfrm>
              <a:off x="2040" y="1635"/>
              <a:ext cx="95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k-SK" altLang="zh-CN" sz="2400" b="1">
                  <a:solidFill>
                    <a:srgbClr val="FF3300"/>
                  </a:solidFill>
                </a:rPr>
                <a:t>FAKTORY SPOLOČENSKÉ</a:t>
              </a:r>
              <a:endParaRPr lang="sk-SK" sz="2400" b="1">
                <a:solidFill>
                  <a:srgbClr val="FF3300"/>
                </a:solidFill>
              </a:endParaRPr>
            </a:p>
          </p:txBody>
        </p:sp>
        <p:sp>
          <p:nvSpPr>
            <p:cNvPr id="18442" name="_s35849"/>
            <p:cNvSpPr>
              <a:spLocks noChangeArrowheads="1"/>
            </p:cNvSpPr>
            <p:nvPr/>
          </p:nvSpPr>
          <p:spPr bwMode="auto">
            <a:xfrm>
              <a:off x="-75" y="2490"/>
              <a:ext cx="95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k-SK" altLang="zh-CN" sz="2400" b="1">
                  <a:solidFill>
                    <a:srgbClr val="FFCC66"/>
                  </a:solidFill>
                </a:rPr>
                <a:t>FAKTORY PSYCHICKÉ</a:t>
              </a:r>
              <a:endParaRPr lang="sk-SK" sz="2400" b="1">
                <a:solidFill>
                  <a:srgbClr val="FFCC66"/>
                </a:solidFill>
              </a:endParaRPr>
            </a:p>
          </p:txBody>
        </p:sp>
      </p:grpSp>
      <p:sp>
        <p:nvSpPr>
          <p:cNvPr id="18437" name="BlokTextu 11"/>
          <p:cNvSpPr txBox="1">
            <a:spLocks noChangeArrowheads="1"/>
          </p:cNvSpPr>
          <p:nvPr/>
        </p:nvSpPr>
        <p:spPr bwMode="auto">
          <a:xfrm>
            <a:off x="857250" y="2143125"/>
            <a:ext cx="7143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/>
              <a:t>Ide v prvom rade o pôsobenie vychádzajúce z pohybu koňa, ktoré stimuluje postúru klienta či pacienta.  Môžeme sem zahrnúť aj všetky  činnosti okolo koňa,  nielen konkrétne fyzioterapeutické aktivity.</a:t>
            </a:r>
          </a:p>
        </p:txBody>
      </p:sp>
      <p:sp>
        <p:nvSpPr>
          <p:cNvPr id="18438" name="BlokTextu 12"/>
          <p:cNvSpPr txBox="1">
            <a:spLocks noChangeArrowheads="1"/>
          </p:cNvSpPr>
          <p:nvPr/>
        </p:nvSpPr>
        <p:spPr bwMode="auto">
          <a:xfrm>
            <a:off x="4500563" y="3500438"/>
            <a:ext cx="35004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/>
              <a:t>Ide o  možnosť zúčastňovať sa „koníčkarskych“  aktivít , ktoré významne svojou exotickosťou  rozširujú aj sosializačnú zložku osobnosti.</a:t>
            </a:r>
          </a:p>
        </p:txBody>
      </p:sp>
      <p:sp>
        <p:nvSpPr>
          <p:cNvPr id="18439" name="BlokTextu 13"/>
          <p:cNvSpPr txBox="1">
            <a:spLocks noChangeArrowheads="1"/>
          </p:cNvSpPr>
          <p:nvPr/>
        </p:nvSpPr>
        <p:spPr bwMode="auto">
          <a:xfrm>
            <a:off x="1143000" y="4929188"/>
            <a:ext cx="45005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/>
              <a:t>Ide  o všetky psychologické aspekty , ktoré povzbudzujú klienta či pacienta k aktivite, ktoré ovplyvňujú jeho vôľovú emocionálnu  zložku a  a rgulujú jeho správanie.</a:t>
            </a:r>
          </a:p>
          <a:p>
            <a:endParaRPr lang="sk-SK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500063"/>
            <a:ext cx="6357938" cy="882650"/>
          </a:xfrm>
        </p:spPr>
        <p:txBody>
          <a:bodyPr/>
          <a:lstStyle/>
          <a:p>
            <a:pPr eaLnBrk="1" hangingPunct="1"/>
            <a:r>
              <a:rPr lang="sk-SK" b="1" smtClean="0">
                <a:solidFill>
                  <a:srgbClr val="FF0000"/>
                </a:solidFill>
              </a:rPr>
              <a:t>Indikácie</a:t>
            </a:r>
            <a:r>
              <a:rPr lang="sk-SK" b="1" smtClean="0"/>
              <a:t/>
            </a:r>
            <a:br>
              <a:rPr lang="sk-SK" b="1" smtClean="0"/>
            </a:br>
            <a:r>
              <a:rPr lang="sk-SK" sz="2000" b="1" smtClean="0">
                <a:solidFill>
                  <a:srgbClr val="FFFF00"/>
                </a:solidFill>
              </a:rPr>
              <a:t>pri akých diagnozach možno využiť hipporehabilitáciu?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229600" cy="21764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sk-SK" sz="1400" b="1" smtClean="0"/>
          </a:p>
          <a:p>
            <a:pPr eaLnBrk="1" hangingPunct="1">
              <a:lnSpc>
                <a:spcPct val="80000"/>
              </a:lnSpc>
            </a:pPr>
            <a:r>
              <a:rPr lang="sk-SK" altLang="zh-CN" sz="1400" b="1" smtClean="0">
                <a:solidFill>
                  <a:srgbClr val="FF9900"/>
                </a:solidFill>
              </a:rPr>
              <a:t>V neurológii</a:t>
            </a:r>
            <a:r>
              <a:rPr lang="sk-SK" altLang="zh-CN" sz="1400" b="1" smtClean="0">
                <a:solidFill>
                  <a:srgbClr val="FFCC66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b="1" smtClean="0">
                <a:solidFill>
                  <a:srgbClr val="FFCC66"/>
                </a:solidFill>
              </a:rPr>
              <a:t>detské mozgové obrny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b="1" smtClean="0">
                <a:solidFill>
                  <a:srgbClr val="FFCC66"/>
                </a:solidFill>
              </a:rPr>
              <a:t>skleróza multiplex 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b="1" smtClean="0">
                <a:solidFill>
                  <a:srgbClr val="FFCC66"/>
                </a:solidFill>
              </a:rPr>
              <a:t>stavy s poruchami hybnosti spojené s prejavmi spasticity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b="1" smtClean="0">
                <a:solidFill>
                  <a:srgbClr val="FFCC66"/>
                </a:solidFill>
              </a:rPr>
              <a:t>pri poruchách koordinácie, chôdze, rovnováhy, sedu, aktívneho držania trupu a hlavy, postúry, pohybových stereotypov, reči, atď.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b="1" smtClean="0">
                <a:solidFill>
                  <a:srgbClr val="FF9900"/>
                </a:solidFill>
              </a:rPr>
              <a:t>V ortopédii 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b="1" smtClean="0">
                <a:solidFill>
                  <a:srgbClr val="FFCC66"/>
                </a:solidFill>
              </a:rPr>
              <a:t>Skoliózy do 25° - 30° podľa Cobba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b="1" smtClean="0">
                <a:solidFill>
                  <a:srgbClr val="FFCC66"/>
                </a:solidFill>
              </a:rPr>
              <a:t>po amputácii končatín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b="1" smtClean="0">
                <a:solidFill>
                  <a:srgbClr val="FFCC66"/>
                </a:solidFill>
              </a:rPr>
              <a:t>postraumatické kĺbne stuhnutia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b="1" smtClean="0">
                <a:solidFill>
                  <a:srgbClr val="FF9900"/>
                </a:solidFill>
              </a:rPr>
              <a:t>V psychiatrii 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b="1" smtClean="0">
                <a:solidFill>
                  <a:srgbClr val="FFCC66"/>
                </a:solidFill>
              </a:rPr>
              <a:t>nedekompenzované neurózy a psychózy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b="1" smtClean="0">
                <a:solidFill>
                  <a:srgbClr val="FFCC66"/>
                </a:solidFill>
              </a:rPr>
              <a:t>autisti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b="1" smtClean="0">
                <a:solidFill>
                  <a:srgbClr val="FFCC66"/>
                </a:solidFill>
              </a:rPr>
              <a:t>toxikomani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b="1" smtClean="0">
                <a:solidFill>
                  <a:srgbClr val="FFCC66"/>
                </a:solidFill>
              </a:rPr>
              <a:t>psychotici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b="1" smtClean="0">
                <a:solidFill>
                  <a:srgbClr val="FFCC66"/>
                </a:solidFill>
              </a:rPr>
              <a:t>hyperaktívne deti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b="1" smtClean="0">
                <a:solidFill>
                  <a:srgbClr val="FFCC66"/>
                </a:solidFill>
              </a:rPr>
              <a:t>chronickí schizofrenici 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b="1" smtClean="0">
                <a:solidFill>
                  <a:srgbClr val="FF9900"/>
                </a:solidFill>
              </a:rPr>
              <a:t>V internom lekárstve</a:t>
            </a:r>
            <a:endParaRPr lang="sk-SK" altLang="zh-CN" sz="1400" b="1" smtClean="0">
              <a:solidFill>
                <a:srgbClr val="FFCC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k-SK" altLang="zh-CN" sz="1400" b="1" smtClean="0">
                <a:solidFill>
                  <a:srgbClr val="FFCC66"/>
                </a:solidFill>
              </a:rPr>
              <a:t>pri chronickej bronchitíde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b="1" smtClean="0">
                <a:solidFill>
                  <a:srgbClr val="FFCC66"/>
                </a:solidFill>
              </a:rPr>
              <a:t>pri obstipácii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b="1" smtClean="0">
                <a:solidFill>
                  <a:srgbClr val="FFCC66"/>
                </a:solidFill>
              </a:rPr>
              <a:t>pri obezite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b="1" smtClean="0">
                <a:solidFill>
                  <a:srgbClr val="FFCC66"/>
                </a:solidFill>
              </a:rPr>
              <a:t>pri poruchách žliaz s vnútornou sekréciou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b="1" smtClean="0">
                <a:solidFill>
                  <a:srgbClr val="FF9900"/>
                </a:solidFill>
              </a:rPr>
              <a:t>V gynekológii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b="1" smtClean="0">
                <a:solidFill>
                  <a:srgbClr val="FFCC66"/>
                </a:solidFill>
              </a:rPr>
              <a:t>dysmenorea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b="1" smtClean="0">
                <a:solidFill>
                  <a:srgbClr val="FFCC66"/>
                </a:solidFill>
              </a:rPr>
              <a:t>funkčná sterilita</a:t>
            </a:r>
            <a:endParaRPr lang="sk-SK" sz="1400" b="1" smtClean="0">
              <a:solidFill>
                <a:srgbClr val="FFCC66"/>
              </a:solidFill>
            </a:endParaRPr>
          </a:p>
        </p:txBody>
      </p:sp>
      <p:pic>
        <p:nvPicPr>
          <p:cNvPr id="19460" name="Obrázok 3" descr="Hippotherapy_Definition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2643188"/>
            <a:ext cx="3489325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sk-SK" altLang="zh-CN" sz="4000" b="1" smtClean="0"/>
              <a:t>Kontraindikácie</a:t>
            </a:r>
            <a:r>
              <a:rPr lang="sk-SK" altLang="zh-CN" sz="4000" smtClean="0"/>
              <a:t> </a:t>
            </a:r>
            <a:endParaRPr lang="sk-SK" sz="40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543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altLang="zh-CN" sz="1800" b="1" smtClean="0">
                <a:solidFill>
                  <a:srgbClr val="FF9900"/>
                </a:solidFill>
              </a:rPr>
              <a:t>V neurológii</a:t>
            </a:r>
            <a:r>
              <a:rPr lang="sk-SK" altLang="zh-CN" sz="1800" b="1" smtClean="0">
                <a:solidFill>
                  <a:srgbClr val="FFCC66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800" smtClean="0">
                <a:solidFill>
                  <a:srgbClr val="FFCC66"/>
                </a:solidFill>
              </a:rPr>
              <a:t>neovplyvniteľná spasticita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800" smtClean="0">
                <a:solidFill>
                  <a:srgbClr val="FFCC66"/>
                </a:solidFill>
              </a:rPr>
              <a:t>závratové ochorenia u dospelých a ich ťažké formy u detí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800" smtClean="0">
                <a:solidFill>
                  <a:srgbClr val="FFCC66"/>
                </a:solidFill>
              </a:rPr>
              <a:t>záchvatové ochorenia u dospelých a ich ťažké formy u detí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800" smtClean="0">
                <a:solidFill>
                  <a:srgbClr val="FFCC66"/>
                </a:solidFill>
              </a:rPr>
              <a:t>hydrocephalus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800" smtClean="0">
                <a:solidFill>
                  <a:srgbClr val="FFCC66"/>
                </a:solidFill>
              </a:rPr>
              <a:t>porucha citlivosti v sedacej oblasti</a:t>
            </a:r>
            <a:endParaRPr lang="sk-SK" altLang="zh-CN" sz="1800" b="1" smtClean="0">
              <a:solidFill>
                <a:srgbClr val="FFCC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k-SK" altLang="zh-CN" sz="1800" b="1" smtClean="0">
                <a:solidFill>
                  <a:srgbClr val="FF9900"/>
                </a:solidFill>
              </a:rPr>
              <a:t>V ortopédii 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800" smtClean="0">
                <a:solidFill>
                  <a:srgbClr val="FFCC66"/>
                </a:solidFill>
              </a:rPr>
              <a:t>patologicko - anatomické zmeny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800" smtClean="0">
                <a:solidFill>
                  <a:srgbClr val="FFCC66"/>
                </a:solidFill>
              </a:rPr>
              <a:t>skoliózy nad 25° - 30° podľa Cobba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800" smtClean="0">
                <a:solidFill>
                  <a:srgbClr val="FFCC66"/>
                </a:solidFill>
              </a:rPr>
              <a:t>stavy po operácii chrbtice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800" smtClean="0">
                <a:solidFill>
                  <a:srgbClr val="FFCC66"/>
                </a:solidFill>
              </a:rPr>
              <a:t>luxácie a ťažké subluxácie BK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800" smtClean="0">
                <a:solidFill>
                  <a:srgbClr val="FFCC66"/>
                </a:solidFill>
              </a:rPr>
              <a:t>patologické zmeny BK obmedzujúce sed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800" smtClean="0">
                <a:solidFill>
                  <a:srgbClr val="FFCC66"/>
                </a:solidFill>
              </a:rPr>
              <a:t>zvýšené riziko fraktúr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800" smtClean="0">
                <a:solidFill>
                  <a:srgbClr val="FFCC66"/>
                </a:solidFill>
              </a:rPr>
              <a:t>stavce po zlomeninách v zlom postavení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800" smtClean="0">
                <a:solidFill>
                  <a:srgbClr val="FFCC66"/>
                </a:solidFill>
              </a:rPr>
              <a:t>defekt kostného prekrytia lebky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800" b="1" smtClean="0">
                <a:solidFill>
                  <a:srgbClr val="FF9900"/>
                </a:solidFill>
              </a:rPr>
              <a:t>V internom lekárstve</a:t>
            </a:r>
            <a:r>
              <a:rPr lang="sk-SK" altLang="zh-CN" sz="1800" b="1" smtClean="0">
                <a:solidFill>
                  <a:srgbClr val="FFCC66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800" smtClean="0">
                <a:solidFill>
                  <a:srgbClr val="FFCC66"/>
                </a:solidFill>
              </a:rPr>
              <a:t>dekompenzácia jednotlivých systémov a orgánov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800" smtClean="0">
                <a:solidFill>
                  <a:srgbClr val="FFCC66"/>
                </a:solidFill>
              </a:rPr>
              <a:t>závažné ochorenia srdcovocievneho systému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800" smtClean="0">
                <a:solidFill>
                  <a:srgbClr val="FFCC66"/>
                </a:solidFill>
              </a:rPr>
              <a:t>poruchy krvnej zrážanlivosti</a:t>
            </a:r>
            <a:endParaRPr lang="sk-SK" sz="1800" smtClean="0">
              <a:solidFill>
                <a:srgbClr val="FFCC66"/>
              </a:solidFill>
            </a:endParaRPr>
          </a:p>
        </p:txBody>
      </p:sp>
      <p:pic>
        <p:nvPicPr>
          <p:cNvPr id="20484" name="Obrázok 3" descr="Mia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2786063"/>
            <a:ext cx="2544762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3373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altLang="zh-CN" sz="1400" b="1" smtClean="0">
                <a:solidFill>
                  <a:srgbClr val="FF9900"/>
                </a:solidFill>
              </a:rPr>
              <a:t>V psychiatrii 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smtClean="0">
                <a:solidFill>
                  <a:srgbClr val="FFCC66"/>
                </a:solidFill>
              </a:rPr>
              <a:t>dekompenzované psychózy a neurózy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smtClean="0">
                <a:solidFill>
                  <a:srgbClr val="FFCC66"/>
                </a:solidFill>
              </a:rPr>
              <a:t>sklony pacienta k sebapoškodzovaniu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smtClean="0">
                <a:solidFill>
                  <a:srgbClr val="FFCC66"/>
                </a:solidFill>
              </a:rPr>
              <a:t>farmakoterapia výrazne tlmiaca pacienta</a:t>
            </a:r>
            <a:endParaRPr lang="sk-SK" altLang="zh-CN" sz="1400" b="1" smtClean="0">
              <a:solidFill>
                <a:srgbClr val="FFCC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k-SK" altLang="zh-CN" sz="1400" b="1" smtClean="0">
                <a:solidFill>
                  <a:srgbClr val="FF9900"/>
                </a:solidFill>
              </a:rPr>
              <a:t>V chirurgii 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smtClean="0">
                <a:solidFill>
                  <a:srgbClr val="FFCC66"/>
                </a:solidFill>
              </a:rPr>
              <a:t>pooperačné stavy v období hojenia</a:t>
            </a:r>
            <a:endParaRPr lang="sk-SK" altLang="zh-CN" sz="1400" b="1" smtClean="0">
              <a:solidFill>
                <a:srgbClr val="FFCC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k-SK" altLang="zh-CN" sz="1400" b="1" smtClean="0">
                <a:solidFill>
                  <a:srgbClr val="FF9900"/>
                </a:solidFill>
              </a:rPr>
              <a:t>V kožnom lekárstve 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smtClean="0">
                <a:solidFill>
                  <a:srgbClr val="FFCC66"/>
                </a:solidFill>
              </a:rPr>
              <a:t>kožné zápalové zmeny</a:t>
            </a:r>
            <a:endParaRPr lang="sk-SK" altLang="zh-CN" sz="1400" b="1" smtClean="0">
              <a:solidFill>
                <a:srgbClr val="FFCC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k-SK" altLang="zh-CN" sz="1400" b="1" smtClean="0">
                <a:solidFill>
                  <a:srgbClr val="FF9900"/>
                </a:solidFill>
              </a:rPr>
              <a:t>V očnom lekárstve 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smtClean="0">
                <a:solidFill>
                  <a:srgbClr val="FFCC66"/>
                </a:solidFill>
              </a:rPr>
              <a:t>hroziace odlúpnutie sietnice</a:t>
            </a:r>
            <a:endParaRPr lang="sk-SK" altLang="zh-CN" sz="1400" b="1" smtClean="0">
              <a:solidFill>
                <a:srgbClr val="FFCC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k-SK" altLang="zh-CN" sz="1400" b="1" smtClean="0">
                <a:solidFill>
                  <a:srgbClr val="FF9900"/>
                </a:solidFill>
              </a:rPr>
              <a:t>Kontraindikácie všeobecne nešpecifické 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smtClean="0">
                <a:solidFill>
                  <a:srgbClr val="FFCC66"/>
                </a:solidFill>
              </a:rPr>
              <a:t>život akútne ohrozujúce ochorenia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smtClean="0">
                <a:solidFill>
                  <a:srgbClr val="FFCC66"/>
                </a:solidFill>
              </a:rPr>
              <a:t>zápalové ochorenia v akútnej fáze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smtClean="0">
                <a:solidFill>
                  <a:srgbClr val="FFCC66"/>
                </a:solidFill>
              </a:rPr>
              <a:t>zhoršovanie základného ochorenia počas hippoterapie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smtClean="0">
                <a:solidFill>
                  <a:srgbClr val="FFCC66"/>
                </a:solidFill>
              </a:rPr>
              <a:t>nesúhlas s liečbou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smtClean="0">
                <a:solidFill>
                  <a:srgbClr val="FFCC66"/>
                </a:solidFill>
              </a:rPr>
              <a:t>katetrizovaný pacient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b="1" smtClean="0">
                <a:solidFill>
                  <a:srgbClr val="FF9900"/>
                </a:solidFill>
              </a:rPr>
              <a:t>Kontraindikácie všeobecne špecifické 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smtClean="0">
                <a:solidFill>
                  <a:srgbClr val="FFCC66"/>
                </a:solidFill>
              </a:rPr>
              <a:t>neprekonateľný strach z koňa a jazdy na ňom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smtClean="0">
                <a:solidFill>
                  <a:srgbClr val="FFCC66"/>
                </a:solidFill>
              </a:rPr>
              <a:t>alergia na srsť, hrivu koňa a na okolie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smtClean="0">
                <a:solidFill>
                  <a:srgbClr val="FFCC66"/>
                </a:solidFill>
              </a:rPr>
              <a:t>vek do troch rokov</a:t>
            </a:r>
            <a:endParaRPr lang="sk-SK" altLang="zh-CN" sz="1400" b="1" smtClean="0">
              <a:solidFill>
                <a:srgbClr val="FFCC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k-SK" altLang="zh-CN" sz="1400" b="1" smtClean="0">
                <a:solidFill>
                  <a:srgbClr val="FF9900"/>
                </a:solidFill>
              </a:rPr>
              <a:t>Za kontraindikáciu u detí nepovažujeme</a:t>
            </a:r>
            <a:r>
              <a:rPr lang="sk-SK" altLang="zh-CN" sz="1400" b="1" smtClean="0">
                <a:solidFill>
                  <a:srgbClr val="FFCC66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smtClean="0">
                <a:solidFill>
                  <a:srgbClr val="FFCC66"/>
                </a:solidFill>
              </a:rPr>
              <a:t>neschopnosť aktívneho sedu (asistovaný aktívny sed)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smtClean="0">
                <a:solidFill>
                  <a:srgbClr val="FFCC66"/>
                </a:solidFill>
              </a:rPr>
              <a:t>neschopnosť úchopu (asistovaný úchop)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smtClean="0">
                <a:solidFill>
                  <a:srgbClr val="FFCC66"/>
                </a:solidFill>
              </a:rPr>
              <a:t>neschopnosť udržať hlavu (asistované držanie hlavy)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smtClean="0">
                <a:solidFill>
                  <a:srgbClr val="FFCC66"/>
                </a:solidFill>
              </a:rPr>
              <a:t>epilepsie (zvýšená bezpečnosť)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smtClean="0">
                <a:solidFill>
                  <a:srgbClr val="FFCC66"/>
                </a:solidFill>
              </a:rPr>
              <a:t>neschopnosť abdukcie BK nad 30° (využívame polohovanie)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400" smtClean="0">
                <a:solidFill>
                  <a:srgbClr val="FFCC66"/>
                </a:solidFill>
              </a:rPr>
              <a:t>hypotonikov (kratšia cvičebná jednotka)</a:t>
            </a:r>
            <a:endParaRPr lang="sk-SK" sz="1400" smtClean="0">
              <a:solidFill>
                <a:srgbClr val="FFCC66"/>
              </a:solidFill>
            </a:endParaRPr>
          </a:p>
        </p:txBody>
      </p:sp>
      <p:pic>
        <p:nvPicPr>
          <p:cNvPr id="21508" name="Obrázok 3" descr="Equine_therapy_wheelchai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4500563"/>
            <a:ext cx="29876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Obrázok 4" descr="hor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1785938"/>
            <a:ext cx="3001963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Hipoterapeutický tím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4213" y="692150"/>
            <a:ext cx="8229600" cy="420528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sk-SK" altLang="zh-CN" sz="3200" kern="0" dirty="0">
                <a:solidFill>
                  <a:srgbClr val="FF9900"/>
                </a:solidFill>
                <a:latin typeface="+mn-lt"/>
              </a:rPr>
              <a:t>        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sk-SK" altLang="zh-CN" sz="2800" kern="0" dirty="0">
                <a:solidFill>
                  <a:srgbClr val="FF3300"/>
                </a:solidFill>
                <a:latin typeface="+mn-lt"/>
              </a:rPr>
              <a:t>                                          Lekár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sk-SK" altLang="zh-CN" sz="2800" kern="0" dirty="0">
                <a:solidFill>
                  <a:srgbClr val="FF3300"/>
                </a:solidFill>
                <a:latin typeface="+mn-lt"/>
              </a:rPr>
              <a:t>                                          Fyzioterapeut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sk-SK" altLang="zh-CN" sz="2800" kern="0" dirty="0">
                <a:solidFill>
                  <a:srgbClr val="FF3300"/>
                </a:solidFill>
                <a:latin typeface="+mn-lt"/>
              </a:rPr>
              <a:t>                                          </a:t>
            </a:r>
            <a:r>
              <a:rPr lang="sk-SK" altLang="zh-CN" sz="2800" kern="0" dirty="0" err="1">
                <a:solidFill>
                  <a:srgbClr val="FF3300"/>
                </a:solidFill>
                <a:latin typeface="+mn-lt"/>
              </a:rPr>
              <a:t>Hippológ</a:t>
            </a:r>
            <a:endParaRPr lang="sk-SK" altLang="zh-CN" sz="2800" kern="0" dirty="0">
              <a:solidFill>
                <a:srgbClr val="FF33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sk-SK" altLang="zh-CN" sz="2800" kern="0" dirty="0">
                <a:solidFill>
                  <a:srgbClr val="FF3300"/>
                </a:solidFill>
                <a:latin typeface="+mn-lt"/>
              </a:rPr>
              <a:t>                                          /Pomocník/</a:t>
            </a:r>
            <a:endParaRPr lang="sk-SK" sz="2800" kern="0" dirty="0">
              <a:solidFill>
                <a:srgbClr val="FF3300"/>
              </a:solidFill>
              <a:latin typeface="+mn-lt"/>
            </a:endParaRPr>
          </a:p>
        </p:txBody>
      </p:sp>
      <p:pic>
        <p:nvPicPr>
          <p:cNvPr id="22532" name="Picture 9" descr="therapy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4076700"/>
            <a:ext cx="20367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hippotherap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4076700"/>
            <a:ext cx="25066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Obrázok 7" descr="h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484313"/>
            <a:ext cx="32448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Obrázok 8" descr="image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076700"/>
            <a:ext cx="32639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k-SK" altLang="zh-CN" sz="4000" b="1" smtClean="0"/>
              <a:t>Výstroj koňa </a:t>
            </a:r>
            <a:br>
              <a:rPr lang="sk-SK" altLang="zh-CN" sz="4000" b="1" smtClean="0"/>
            </a:br>
            <a:endParaRPr lang="sk-SK" sz="4000" b="1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endParaRPr lang="sk-SK" sz="2800" smtClean="0">
              <a:solidFill>
                <a:srgbClr val="FF9900"/>
              </a:solidFill>
            </a:endParaRPr>
          </a:p>
          <a:p>
            <a:pPr eaLnBrk="1" hangingPunct="1"/>
            <a:r>
              <a:rPr lang="sk-SK" sz="2800" smtClean="0">
                <a:solidFill>
                  <a:srgbClr val="FF9900"/>
                </a:solidFill>
              </a:rPr>
              <a:t>Madlá</a:t>
            </a:r>
          </a:p>
          <a:p>
            <a:pPr eaLnBrk="1" hangingPunct="1"/>
            <a:r>
              <a:rPr lang="sk-SK" sz="2800" smtClean="0">
                <a:solidFill>
                  <a:srgbClr val="FF9900"/>
                </a:solidFill>
              </a:rPr>
              <a:t>Deka</a:t>
            </a:r>
          </a:p>
          <a:p>
            <a:pPr eaLnBrk="1" hangingPunct="1"/>
            <a:r>
              <a:rPr lang="sk-SK" sz="2800" smtClean="0">
                <a:solidFill>
                  <a:srgbClr val="FF9900"/>
                </a:solidFill>
              </a:rPr>
              <a:t>Sedlo </a:t>
            </a:r>
          </a:p>
          <a:p>
            <a:pPr eaLnBrk="1" hangingPunct="1"/>
            <a:r>
              <a:rPr lang="sk-SK" sz="2800" smtClean="0">
                <a:solidFill>
                  <a:srgbClr val="FF9900"/>
                </a:solidFill>
              </a:rPr>
              <a:t>Strmene</a:t>
            </a:r>
          </a:p>
          <a:p>
            <a:pPr eaLnBrk="1" hangingPunct="1"/>
            <a:r>
              <a:rPr lang="sk-SK" sz="2800" smtClean="0">
                <a:solidFill>
                  <a:srgbClr val="FF9900"/>
                </a:solidFill>
              </a:rPr>
              <a:t>Lonžovacie pásy</a:t>
            </a:r>
          </a:p>
        </p:txBody>
      </p:sp>
      <p:pic>
        <p:nvPicPr>
          <p:cNvPr id="23556" name="Obrázok 7" descr="144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2060575"/>
            <a:ext cx="47879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>
                <a:solidFill>
                  <a:schemeClr val="folHlink"/>
                </a:solidFill>
              </a:rPr>
              <a:t>Domestikácia koňa</a:t>
            </a:r>
            <a:r>
              <a:rPr lang="sk-SK" sz="4000" smtClean="0"/>
              <a:t/>
            </a:r>
            <a:br>
              <a:rPr lang="sk-SK" sz="4000" smtClean="0"/>
            </a:br>
            <a:r>
              <a:rPr lang="sk-SK" sz="2000" smtClean="0"/>
              <a:t>Kôň je najmladšie udomácnené zviera, no svojim prínosom pre človeka je po psovi najvýznamnejší spoločník. A z hľadiska dejín určite najvýznamnejší zvierací ovplyvňovateľ. </a:t>
            </a:r>
          </a:p>
        </p:txBody>
      </p:sp>
      <p:pic>
        <p:nvPicPr>
          <p:cNvPr id="3075" name="Picture 7" descr="cave_painting_hors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1638" y="1665288"/>
            <a:ext cx="4464050" cy="2843212"/>
          </a:xfrm>
        </p:spPr>
      </p:pic>
      <p:sp>
        <p:nvSpPr>
          <p:cNvPr id="3076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sk-SK" sz="2400" smtClean="0">
                <a:solidFill>
                  <a:srgbClr val="FFCC66"/>
                </a:solidFill>
              </a:rPr>
              <a:t>Pes :</a:t>
            </a:r>
            <a:r>
              <a:rPr lang="sk-SK" sz="2400" smtClean="0"/>
              <a:t> </a:t>
            </a:r>
            <a:r>
              <a:rPr lang="sk-SK" sz="2400" b="1" smtClean="0">
                <a:solidFill>
                  <a:schemeClr val="hlink"/>
                </a:solidFill>
              </a:rPr>
              <a:t>30 000 rokov</a:t>
            </a:r>
          </a:p>
          <a:p>
            <a:pPr eaLnBrk="1" hangingPunct="1"/>
            <a:r>
              <a:rPr lang="sk-SK" sz="2400" smtClean="0">
                <a:solidFill>
                  <a:srgbClr val="FFCC66"/>
                </a:solidFill>
              </a:rPr>
              <a:t>Mačka:</a:t>
            </a:r>
            <a:r>
              <a:rPr lang="sk-SK" sz="2400" smtClean="0"/>
              <a:t> </a:t>
            </a:r>
            <a:r>
              <a:rPr lang="sk-SK" sz="2400" b="1" smtClean="0">
                <a:solidFill>
                  <a:schemeClr val="hlink"/>
                </a:solidFill>
              </a:rPr>
              <a:t>9000 rokov</a:t>
            </a:r>
          </a:p>
          <a:p>
            <a:pPr eaLnBrk="1" hangingPunct="1"/>
            <a:r>
              <a:rPr lang="sk-SK" sz="2400" smtClean="0">
                <a:solidFill>
                  <a:srgbClr val="FFCC66"/>
                </a:solidFill>
              </a:rPr>
              <a:t>Osol, ťava, ovca, rožný dobytok:</a:t>
            </a:r>
            <a:r>
              <a:rPr lang="sk-SK" sz="2400" smtClean="0"/>
              <a:t> </a:t>
            </a:r>
            <a:r>
              <a:rPr lang="sk-SK" sz="2400" b="1" smtClean="0">
                <a:solidFill>
                  <a:schemeClr val="hlink"/>
                </a:solidFill>
              </a:rPr>
              <a:t>6000 rokov</a:t>
            </a:r>
          </a:p>
          <a:p>
            <a:pPr eaLnBrk="1" hangingPunct="1"/>
            <a:r>
              <a:rPr lang="sk-SK" smtClean="0">
                <a:solidFill>
                  <a:srgbClr val="FF3300"/>
                </a:solidFill>
              </a:rPr>
              <a:t>Kôň :</a:t>
            </a:r>
            <a:r>
              <a:rPr lang="sk-SK" smtClean="0"/>
              <a:t> </a:t>
            </a:r>
            <a:r>
              <a:rPr lang="sk-SK" b="1" smtClean="0">
                <a:solidFill>
                  <a:srgbClr val="FF3300"/>
                </a:solidFill>
              </a:rPr>
              <a:t>4000 rokov</a:t>
            </a:r>
          </a:p>
        </p:txBody>
      </p:sp>
      <p:pic>
        <p:nvPicPr>
          <p:cNvPr id="3077" name="Picture 8" descr="cavehorse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5963" y="5300663"/>
            <a:ext cx="2879725" cy="1368425"/>
          </a:xfrm>
        </p:spPr>
      </p:pic>
      <p:pic>
        <p:nvPicPr>
          <p:cNvPr id="3078" name="Obrázok 5" descr="chariot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670050"/>
            <a:ext cx="3240087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Obrázok 6" descr="zťž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5300663"/>
            <a:ext cx="15113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zh-CN" b="1" smtClean="0"/>
              <a:t>Nasadanie a zosadanie</a:t>
            </a:r>
            <a:endParaRPr lang="sk-SK" b="1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zh-CN" sz="2000" b="1" smtClean="0">
                <a:solidFill>
                  <a:srgbClr val="FF9900"/>
                </a:solidFill>
              </a:rPr>
              <a:t>Na koňa sa vždy nasadá z ľavej strany.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zh-CN" sz="2000" b="1" smtClean="0">
                <a:solidFill>
                  <a:srgbClr val="FFCC66"/>
                </a:solidFill>
              </a:rPr>
              <a:t>Pacienti s ťažkým postihnutím by mali nasadať zo špeciálnej rampy, na ktorú možno vyjsť s invalidným vozíkom. Z rampy sú prenesení hipporehabilitačným pracovníkom a pomocníkom na koňa, ktorého hippológ musí držať. Ak však nemajú rampu, musia pacienta vyložiť zo zeme.</a:t>
            </a:r>
            <a:r>
              <a:rPr lang="sk-SK" altLang="zh-CN" sz="2000" smtClean="0">
                <a:solidFill>
                  <a:srgbClr val="FFCC66"/>
                </a:solidFill>
              </a:rPr>
              <a:t> </a:t>
            </a:r>
            <a:endParaRPr lang="sk-SK" sz="2000" smtClean="0">
              <a:solidFill>
                <a:srgbClr val="FFCC66"/>
              </a:solidFill>
            </a:endParaRPr>
          </a:p>
        </p:txBody>
      </p:sp>
      <p:pic>
        <p:nvPicPr>
          <p:cNvPr id="24580" name="Picture 4" descr="hippotherapy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1484313"/>
            <a:ext cx="3370263" cy="4608512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zh-CN" b="1" smtClean="0"/>
              <a:t>Polohovanie</a:t>
            </a:r>
            <a:endParaRPr lang="sk-SK" b="1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zh-CN" sz="1800" b="1" smtClean="0">
                <a:solidFill>
                  <a:srgbClr val="FFCC66"/>
                </a:solidFill>
              </a:rPr>
              <a:t>Polohovanie využívame hlavne pred začatím liečebnej jednotky na uvoľnenie spasticity a kontraktúr.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zh-CN" sz="1800" b="1" smtClean="0">
              <a:solidFill>
                <a:srgbClr val="FFCC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zh-CN" sz="1800" b="1" smtClean="0">
                <a:solidFill>
                  <a:srgbClr val="FF9900"/>
                </a:solidFill>
              </a:rPr>
              <a:t>Pozdĺžne polohovanie na chrbte</a:t>
            </a:r>
            <a:endParaRPr lang="sk-SK" altLang="zh-CN" sz="1800" smtClean="0"/>
          </a:p>
          <a:p>
            <a:pPr eaLnBrk="1" hangingPunct="1">
              <a:lnSpc>
                <a:spcPct val="90000"/>
              </a:lnSpc>
            </a:pPr>
            <a:r>
              <a:rPr lang="sk-SK" altLang="zh-CN" sz="1800" b="1" smtClean="0">
                <a:solidFill>
                  <a:srgbClr val="FF9900"/>
                </a:solidFill>
              </a:rPr>
              <a:t>Pozdĺžne polohovanie na bruchu</a:t>
            </a:r>
            <a:r>
              <a:rPr lang="sk-SK" altLang="zh-CN" sz="18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sk-SK" altLang="zh-CN" sz="1800" b="1" smtClean="0">
                <a:solidFill>
                  <a:srgbClr val="FF9900"/>
                </a:solidFill>
              </a:rPr>
              <a:t>Priečne polohovanie</a:t>
            </a:r>
          </a:p>
          <a:p>
            <a:pPr eaLnBrk="1" hangingPunct="1">
              <a:lnSpc>
                <a:spcPct val="90000"/>
              </a:lnSpc>
            </a:pPr>
            <a:endParaRPr lang="sk-SK" sz="1800" b="1" smtClean="0">
              <a:solidFill>
                <a:srgbClr val="FF99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sz="1800" smtClean="0"/>
          </a:p>
        </p:txBody>
      </p:sp>
      <p:pic>
        <p:nvPicPr>
          <p:cNvPr id="25604" name="Zástupný symbol obsahu 6" descr="Riding-therapy-program-s-goal-is-to-improve-child-s-mobility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7613" y="1600200"/>
            <a:ext cx="3279775" cy="2185988"/>
          </a:xfrm>
        </p:spPr>
      </p:pic>
      <p:pic>
        <p:nvPicPr>
          <p:cNvPr id="25605" name="Zástupný symbol obsahu 8" descr="Riding-charity_2087462c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6100" y="3938588"/>
            <a:ext cx="4064000" cy="2187575"/>
          </a:xfrm>
        </p:spPr>
      </p:pic>
      <p:pic>
        <p:nvPicPr>
          <p:cNvPr id="25606" name="Obrázok 9" descr="love to rid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4459288"/>
            <a:ext cx="26638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4038600" cy="57927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zh-CN" sz="2800" smtClean="0">
                <a:solidFill>
                  <a:srgbClr val="FF9900"/>
                </a:solidFill>
              </a:rPr>
              <a:t>Terapeutická jednotka trvá postupne 15-20 minút v závislosti od Dg., klinického stavu, veku a iných individuálnych faktorov.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zh-CN" sz="2800" smtClean="0">
                <a:solidFill>
                  <a:srgbClr val="FFCC66"/>
                </a:solidFill>
              </a:rPr>
              <a:t>Mala by sa vykonávať aspoň 2-3x týždenne, minimálne 3 mesiace. V chladnom počasí vykonávame hippoterapiu len 10-15 minút.</a:t>
            </a:r>
            <a:endParaRPr lang="sk-SK" sz="2800" smtClean="0">
              <a:solidFill>
                <a:srgbClr val="FFCC66"/>
              </a:solidFill>
            </a:endParaRPr>
          </a:p>
        </p:txBody>
      </p:sp>
      <p:pic>
        <p:nvPicPr>
          <p:cNvPr id="26628" name="Picture 7" descr="hippotherapy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43663" y="1412875"/>
            <a:ext cx="2506662" cy="2520950"/>
          </a:xfrm>
        </p:spPr>
      </p:pic>
      <p:pic>
        <p:nvPicPr>
          <p:cNvPr id="26629" name="Picture 9" descr="therap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476250"/>
            <a:ext cx="20367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2" descr="DSC_006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4149725"/>
            <a:ext cx="3384550" cy="2249488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Polohovanie a cviky na koni</a:t>
            </a:r>
          </a:p>
        </p:txBody>
      </p:sp>
      <p:pic>
        <p:nvPicPr>
          <p:cNvPr id="27651" name="Zástupný symbol obsahu 11" descr="105996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4565650"/>
            <a:ext cx="3168650" cy="2038350"/>
          </a:xfrm>
        </p:spPr>
      </p:pic>
      <p:pic>
        <p:nvPicPr>
          <p:cNvPr id="27652" name="Obrázok 12" descr="hippo2_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924175"/>
            <a:ext cx="2903538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Obrázok 13" descr="560_Bike_Day_00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96975"/>
            <a:ext cx="319563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Obrázok 14" descr="hppotherapy 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1125538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Obrázok 15" descr="Rein-bow_riding_therapy_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4481513"/>
            <a:ext cx="2817812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Obrázok 17" descr="actpic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475" y="1196975"/>
            <a:ext cx="201612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Obrázok 18" descr="dt.common.streams.StreamServer.cls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838" y="5300663"/>
            <a:ext cx="193357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Výber vhodného koňa pre hippoterapiu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25538"/>
            <a:ext cx="3035300" cy="3989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sz="1800" b="1" smtClean="0">
                <a:solidFill>
                  <a:srgbClr val="FFCC66"/>
                </a:solidFill>
              </a:rPr>
              <a:t>Exteriér</a:t>
            </a:r>
            <a:r>
              <a:rPr lang="sk-SK" sz="1800" smtClean="0">
                <a:solidFill>
                  <a:srgbClr val="FF9900"/>
                </a:solidFill>
              </a:rPr>
              <a:t> - podiel kostry koňa a svalstva na celkovej stavbe tela z hľadiska vyváženosti jednotlivých častí medzi sebou. Dôležitá je súmernosť jednotlivých partií, dobré osvalenie a mechanika pohybu.</a:t>
            </a:r>
            <a:r>
              <a:rPr lang="sk-SK" sz="18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sk-SK" sz="1800" b="1" smtClean="0">
                <a:solidFill>
                  <a:srgbClr val="FFCC66"/>
                </a:solidFill>
              </a:rPr>
              <a:t>Charakter</a:t>
            </a:r>
            <a:r>
              <a:rPr lang="sk-SK" sz="1800" smtClean="0">
                <a:solidFill>
                  <a:srgbClr val="FF9900"/>
                </a:solidFill>
              </a:rPr>
              <a:t> - kôň má byť psychicky vyrovnaný, kľudný, uvoľnený, trpezlivý, s chuťou pracovať, bez zlozvykov, neľakajúci sa rôznych podnetov, ľahko ovládateľný. </a:t>
            </a:r>
          </a:p>
        </p:txBody>
      </p:sp>
      <p:pic>
        <p:nvPicPr>
          <p:cNvPr id="28676" name="Zástupný symbol obsahu 13" descr="4332409.jpg"/>
          <p:cNvPicPr>
            <a:picLocks noGrp="1" noChangeAspect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7563" y="2000250"/>
            <a:ext cx="3328987" cy="2187575"/>
          </a:xfrm>
        </p:spPr>
      </p:pic>
      <p:pic>
        <p:nvPicPr>
          <p:cNvPr id="28677" name="Zástupný symbol obsahu 12" descr="979670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86500" y="1143000"/>
            <a:ext cx="2381250" cy="1590675"/>
          </a:xfrm>
        </p:spPr>
      </p:pic>
      <p:pic>
        <p:nvPicPr>
          <p:cNvPr id="28678" name="Obrázok 14" descr="actpic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3643313"/>
            <a:ext cx="24384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Obrázok 15" descr="hipoterapia-64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6563" y="450056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Obrázok 16" descr="horse-and-girl-in-wheelchair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3" y="5000625"/>
            <a:ext cx="16621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714375"/>
            <a:ext cx="8229600" cy="1143000"/>
          </a:xfrm>
        </p:spPr>
        <p:txBody>
          <a:bodyPr/>
          <a:lstStyle/>
          <a:p>
            <a:pPr eaLnBrk="1" hangingPunct="1"/>
            <a:r>
              <a:rPr lang="sk-SK" altLang="zh-CN" sz="4000" b="1" smtClean="0"/>
              <a:t>Mechanika pohybu koňa,</a:t>
            </a:r>
            <a:br>
              <a:rPr lang="sk-SK" altLang="zh-CN" sz="4000" b="1" smtClean="0"/>
            </a:br>
            <a:r>
              <a:rPr lang="sk-SK" altLang="zh-CN" sz="2800" b="1" smtClean="0"/>
              <a:t>ktorá ovplyvňuje pohybové stimuly  pôsobiace na pacienta</a:t>
            </a:r>
            <a:r>
              <a:rPr lang="sk-SK" altLang="zh-CN" sz="4000" b="1" smtClean="0"/>
              <a:t> </a:t>
            </a:r>
            <a:br>
              <a:rPr lang="sk-SK" altLang="zh-CN" sz="4000" b="1" smtClean="0"/>
            </a:br>
            <a:endParaRPr lang="sk-SK" sz="4000" b="1" smtClean="0"/>
          </a:p>
        </p:txBody>
      </p:sp>
      <p:pic>
        <p:nvPicPr>
          <p:cNvPr id="29699" name="Picture 4" descr="HorseAtWalk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2428875"/>
            <a:ext cx="3455987" cy="2279650"/>
          </a:xfrm>
        </p:spPr>
      </p:pic>
      <p:sp>
        <p:nvSpPr>
          <p:cNvPr id="2970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00250"/>
            <a:ext cx="4038600" cy="4125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zh-CN" sz="2000" b="1" smtClean="0">
                <a:solidFill>
                  <a:schemeClr val="hlink"/>
                </a:solidFill>
              </a:rPr>
              <a:t>pravidelnosť </a:t>
            </a:r>
            <a:r>
              <a:rPr lang="sk-SK" altLang="zh-CN" sz="1800" smtClean="0"/>
              <a:t>- rytmické striedanie končatín </a:t>
            </a:r>
          </a:p>
          <a:p>
            <a:pPr eaLnBrk="1" hangingPunct="1">
              <a:lnSpc>
                <a:spcPct val="90000"/>
              </a:lnSpc>
            </a:pPr>
            <a:r>
              <a:rPr lang="sk-SK" altLang="zh-CN" sz="2000" b="1" smtClean="0">
                <a:solidFill>
                  <a:schemeClr val="hlink"/>
                </a:solidFill>
              </a:rPr>
              <a:t>čistotu chodu</a:t>
            </a:r>
            <a:r>
              <a:rPr lang="sk-SK" altLang="zh-CN" sz="2000" smtClean="0"/>
              <a:t> </a:t>
            </a:r>
            <a:r>
              <a:rPr lang="sk-SK" altLang="zh-CN" sz="1800" smtClean="0"/>
              <a:t>- kôň nerozhadzuje alebo nezametá končatinami</a:t>
            </a:r>
          </a:p>
          <a:p>
            <a:pPr eaLnBrk="1" hangingPunct="1">
              <a:lnSpc>
                <a:spcPct val="90000"/>
              </a:lnSpc>
            </a:pPr>
            <a:r>
              <a:rPr lang="sk-SK" altLang="zh-CN" sz="2000" b="1" smtClean="0">
                <a:solidFill>
                  <a:schemeClr val="hlink"/>
                </a:solidFill>
              </a:rPr>
              <a:t>priestorovosť</a:t>
            </a:r>
            <a:r>
              <a:rPr lang="sk-SK" altLang="zh-CN" sz="2000" smtClean="0"/>
              <a:t> </a:t>
            </a:r>
            <a:r>
              <a:rPr lang="sk-SK" altLang="zh-CN" sz="1800" smtClean="0"/>
              <a:t>- dĺžka kroku</a:t>
            </a:r>
          </a:p>
          <a:p>
            <a:pPr eaLnBrk="1" hangingPunct="1">
              <a:lnSpc>
                <a:spcPct val="90000"/>
              </a:lnSpc>
            </a:pPr>
            <a:r>
              <a:rPr lang="sk-SK" altLang="zh-CN" sz="2000" b="1" smtClean="0">
                <a:solidFill>
                  <a:schemeClr val="hlink"/>
                </a:solidFill>
              </a:rPr>
              <a:t>akciu</a:t>
            </a:r>
            <a:r>
              <a:rPr lang="sk-SK" altLang="zh-CN" sz="2000" smtClean="0"/>
              <a:t> </a:t>
            </a:r>
            <a:r>
              <a:rPr lang="sk-SK" altLang="zh-CN" sz="1800" smtClean="0"/>
              <a:t>- výška a spôsob zdvíhania končatín</a:t>
            </a:r>
          </a:p>
          <a:p>
            <a:pPr eaLnBrk="1" hangingPunct="1">
              <a:lnSpc>
                <a:spcPct val="90000"/>
              </a:lnSpc>
            </a:pPr>
            <a:r>
              <a:rPr lang="sk-SK" altLang="zh-CN" sz="2000" b="1" smtClean="0">
                <a:solidFill>
                  <a:schemeClr val="hlink"/>
                </a:solidFill>
              </a:rPr>
              <a:t>kadenciu</a:t>
            </a:r>
            <a:r>
              <a:rPr lang="sk-SK" altLang="zh-CN" sz="2000" smtClean="0"/>
              <a:t> </a:t>
            </a:r>
            <a:r>
              <a:rPr lang="sk-SK" altLang="zh-CN" sz="1800" smtClean="0"/>
              <a:t>- počet krokov za časovú jednotku</a:t>
            </a:r>
          </a:p>
          <a:p>
            <a:pPr eaLnBrk="1" hangingPunct="1">
              <a:lnSpc>
                <a:spcPct val="90000"/>
              </a:lnSpc>
            </a:pPr>
            <a:r>
              <a:rPr lang="sk-SK" altLang="zh-CN" sz="2000" b="1" smtClean="0">
                <a:solidFill>
                  <a:schemeClr val="hlink"/>
                </a:solidFill>
              </a:rPr>
              <a:t>kmih </a:t>
            </a:r>
            <a:r>
              <a:rPr lang="sk-SK" altLang="zh-CN" sz="1800" smtClean="0"/>
              <a:t>- energia pohybu závislá hlavne na odraze zadných končatín a temperamentu koňa</a:t>
            </a:r>
          </a:p>
          <a:p>
            <a:pPr eaLnBrk="1" hangingPunct="1">
              <a:lnSpc>
                <a:spcPct val="90000"/>
              </a:lnSpc>
            </a:pPr>
            <a:r>
              <a:rPr lang="sk-SK" altLang="zh-CN" sz="2000" b="1" smtClean="0">
                <a:solidFill>
                  <a:schemeClr val="hlink"/>
                </a:solidFill>
              </a:rPr>
              <a:t>ruch</a:t>
            </a:r>
            <a:r>
              <a:rPr lang="sk-SK" altLang="zh-CN" sz="2000" b="1" smtClean="0"/>
              <a:t> </a:t>
            </a:r>
            <a:r>
              <a:rPr lang="sk-SK" altLang="zh-CN" sz="1800" smtClean="0"/>
              <a:t>- rýchlosť a tempo chodu</a:t>
            </a:r>
          </a:p>
          <a:p>
            <a:pPr eaLnBrk="1" hangingPunct="1">
              <a:lnSpc>
                <a:spcPct val="90000"/>
              </a:lnSpc>
            </a:pPr>
            <a:r>
              <a:rPr lang="sk-SK" altLang="zh-CN" sz="2000" b="1" smtClean="0">
                <a:solidFill>
                  <a:schemeClr val="hlink"/>
                </a:solidFill>
              </a:rPr>
              <a:t>mäkkosť kroku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sz="200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sk-SK" altLang="zh-CN" sz="3200" b="1" smtClean="0"/>
              <a:t>Bezpečnostné opatrenia </a:t>
            </a:r>
            <a:endParaRPr lang="sk-SK" sz="3200" b="1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94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sk-SK" sz="1600" b="1" smtClean="0">
              <a:solidFill>
                <a:srgbClr val="FF99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1600" b="1" smtClean="0">
              <a:solidFill>
                <a:srgbClr val="FF99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1600" b="1" smtClean="0">
              <a:solidFill>
                <a:srgbClr val="FF99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1600" b="1" smtClean="0">
              <a:solidFill>
                <a:srgbClr val="FF99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1600" b="1" smtClean="0">
              <a:solidFill>
                <a:srgbClr val="FF99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1600" b="1" smtClean="0">
              <a:solidFill>
                <a:srgbClr val="FF99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1600" b="1" smtClean="0">
                <a:solidFill>
                  <a:srgbClr val="FF9900"/>
                </a:solidFill>
              </a:rPr>
              <a:t>Pacient  , Klient by mal: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altLang="zh-CN" sz="1600" b="1" smtClean="0">
              <a:solidFill>
                <a:srgbClr val="FF99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altLang="zh-CN" sz="1600" b="1" smtClean="0">
              <a:solidFill>
                <a:srgbClr val="FF99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altLang="zh-CN" sz="1600" smtClean="0">
              <a:solidFill>
                <a:srgbClr val="FF99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k-SK" altLang="zh-CN" sz="1600" smtClean="0">
                <a:solidFill>
                  <a:srgbClr val="FFCC66"/>
                </a:solidFill>
              </a:rPr>
              <a:t>mať úrazovú poistku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600" smtClean="0">
                <a:solidFill>
                  <a:srgbClr val="FFCC66"/>
                </a:solidFill>
              </a:rPr>
              <a:t>byť očkovaný proti tetanu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600" smtClean="0">
                <a:solidFill>
                  <a:srgbClr val="FFCC66"/>
                </a:solidFill>
              </a:rPr>
              <a:t>mať neobmedzujúce nohavice a priliehavú hornú časť odevu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600" smtClean="0">
                <a:solidFill>
                  <a:srgbClr val="FFCC66"/>
                </a:solidFill>
              </a:rPr>
              <a:t>mať odev nerušivých farieb a vzorov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600" smtClean="0">
                <a:solidFill>
                  <a:srgbClr val="FFCC66"/>
                </a:solidFill>
              </a:rPr>
              <a:t>odložiť ortopedické pomôcky pred hippoterapiou, ktoré by mohli spôsobovať koňovi bolesť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600" smtClean="0">
                <a:solidFill>
                  <a:srgbClr val="FFCC66"/>
                </a:solidFill>
              </a:rPr>
              <a:t>Informovať v prípade záchvatových ochorení o ich priebehu 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600" smtClean="0">
                <a:solidFill>
                  <a:srgbClr val="FFCC66"/>
                </a:solidFill>
              </a:rPr>
              <a:t>Informovať o prípadných aktuálnych zdravotných problémoch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600" smtClean="0">
                <a:solidFill>
                  <a:srgbClr val="FFCC66"/>
                </a:solidFill>
              </a:rPr>
              <a:t>Po páde z koňa dať sa preventívne vyšetriť u lekára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600" smtClean="0">
                <a:solidFill>
                  <a:srgbClr val="FFCC66"/>
                </a:solidFill>
              </a:rPr>
              <a:t>V prípade úrazu spolupracovať pri spísaní zápisnice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600" smtClean="0">
                <a:solidFill>
                  <a:srgbClr val="FFCC66"/>
                </a:solidFill>
              </a:rPr>
              <a:t>Dodržiavať dohodnuté termíny</a:t>
            </a:r>
          </a:p>
          <a:p>
            <a:pPr eaLnBrk="1" hangingPunct="1">
              <a:lnSpc>
                <a:spcPct val="80000"/>
              </a:lnSpc>
            </a:pPr>
            <a:r>
              <a:rPr lang="sk-SK" altLang="zh-CN" sz="1600" b="1" smtClean="0">
                <a:solidFill>
                  <a:srgbClr val="FFCC66"/>
                </a:solidFill>
              </a:rPr>
              <a:t>Rešpektovať inštrukcie  pracovníkov</a:t>
            </a:r>
          </a:p>
        </p:txBody>
      </p:sp>
      <p:pic>
        <p:nvPicPr>
          <p:cNvPr id="30724" name="Obrázok 3" descr="120244-320x228-Hippothera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1214438"/>
            <a:ext cx="3048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smtClean="0"/>
              <a:t>Zdroje: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z="2400" dirty="0" smtClean="0"/>
              <a:t>Hollý, K., </a:t>
            </a:r>
            <a:r>
              <a:rPr lang="sk-SK" sz="2400" dirty="0" err="1" smtClean="0"/>
              <a:t>Hornáček</a:t>
            </a:r>
            <a:r>
              <a:rPr lang="sk-SK" sz="2400" dirty="0" smtClean="0"/>
              <a:t>, K.: Hipoterapie – </a:t>
            </a:r>
            <a:r>
              <a:rPr lang="sk-SK" sz="2400" dirty="0" err="1" smtClean="0"/>
              <a:t>léčba</a:t>
            </a:r>
            <a:r>
              <a:rPr lang="sk-SK" sz="2400" dirty="0" smtClean="0"/>
              <a:t> pomocí </a:t>
            </a:r>
            <a:r>
              <a:rPr lang="sk-SK" sz="2400" dirty="0" err="1" smtClean="0"/>
              <a:t>koně</a:t>
            </a:r>
            <a:r>
              <a:rPr lang="sk-SK" sz="2400" dirty="0" smtClean="0"/>
              <a:t>,                  </a:t>
            </a:r>
          </a:p>
          <a:p>
            <a:pPr eaLnBrk="1" hangingPunct="1">
              <a:buFontTx/>
              <a:buNone/>
            </a:pPr>
            <a:r>
              <a:rPr lang="sk-SK" sz="2400" dirty="0" smtClean="0"/>
              <a:t>                                       </a:t>
            </a:r>
            <a:r>
              <a:rPr lang="sk-SK" sz="2400" dirty="0" err="1" smtClean="0"/>
              <a:t>Montanex</a:t>
            </a:r>
            <a:r>
              <a:rPr lang="sk-SK" sz="2400" dirty="0" smtClean="0"/>
              <a:t>, Ostrava 2OO5</a:t>
            </a:r>
          </a:p>
          <a:p>
            <a:pPr eaLnBrk="1" hangingPunct="1">
              <a:buFontTx/>
              <a:buNone/>
            </a:pPr>
            <a:endParaRPr lang="sk-SK" sz="2400" dirty="0" smtClean="0"/>
          </a:p>
          <a:p>
            <a:pPr eaLnBrk="1" hangingPunct="1">
              <a:buFontTx/>
              <a:buNone/>
            </a:pPr>
            <a:r>
              <a:rPr lang="sk-SK" sz="2000" dirty="0" smtClean="0"/>
              <a:t>Obrazová zložka je vytvorená z voľne dostupných fotografií na internete</a:t>
            </a:r>
          </a:p>
          <a:p>
            <a:pPr eaLnBrk="1" hangingPunct="1">
              <a:buFontTx/>
              <a:buNone/>
            </a:pPr>
            <a:endParaRPr lang="sk-SK" sz="2400" dirty="0" smtClean="0"/>
          </a:p>
          <a:p>
            <a:pPr eaLnBrk="1" hangingPunct="1">
              <a:buFontTx/>
              <a:buNone/>
            </a:pPr>
            <a:r>
              <a:rPr lang="sk-SK" sz="1800" dirty="0" smtClean="0"/>
              <a:t> </a:t>
            </a:r>
            <a:endParaRPr lang="sk-SK" sz="18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Untitled-TrueColor-0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1638" y="908050"/>
            <a:ext cx="4752975" cy="854075"/>
          </a:xfrm>
        </p:spPr>
      </p:pic>
      <p:sp>
        <p:nvSpPr>
          <p:cNvPr id="4099" name="Rectangle 1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l" eaLnBrk="1" hangingPunct="1"/>
            <a:r>
              <a:rPr lang="sk-SK" sz="3600" dirty="0" smtClean="0">
                <a:solidFill>
                  <a:srgbClr val="FFCC66"/>
                </a:solidFill>
              </a:rPr>
              <a:t>Využitie koňa v histórii.</a:t>
            </a:r>
            <a:r>
              <a:rPr lang="sk-SK" sz="4000" dirty="0" smtClean="0">
                <a:solidFill>
                  <a:srgbClr val="FFCC66"/>
                </a:solidFill>
              </a:rPr>
              <a:t/>
            </a:r>
            <a:br>
              <a:rPr lang="sk-SK" sz="4000" dirty="0" smtClean="0">
                <a:solidFill>
                  <a:srgbClr val="FFCC66"/>
                </a:solidFill>
              </a:rPr>
            </a:br>
            <a:endParaRPr lang="sk-SK" sz="4000" dirty="0" smtClean="0">
              <a:solidFill>
                <a:srgbClr val="FFCC66"/>
              </a:solidFill>
            </a:endParaRPr>
          </a:p>
        </p:txBody>
      </p:sp>
      <p:pic>
        <p:nvPicPr>
          <p:cNvPr id="4100" name="Picture 7" descr="jazde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51275" y="4437063"/>
            <a:ext cx="2808288" cy="2235200"/>
          </a:xfrm>
        </p:spPr>
      </p:pic>
      <p:pic>
        <p:nvPicPr>
          <p:cNvPr id="4101" name="Picture 16" descr="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437063"/>
            <a:ext cx="3455987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Zástupný symbol obsahu 7" descr="0250_Assurbanipal.jp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804025" y="4437063"/>
            <a:ext cx="2228850" cy="2232025"/>
          </a:xfrm>
        </p:spPr>
      </p:pic>
      <p:pic>
        <p:nvPicPr>
          <p:cNvPr id="4103" name="Obrázok 10" descr="horse-and-chario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916113"/>
            <a:ext cx="3234134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Obrázok 11" descr="trojan_gift_horse copy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980728"/>
            <a:ext cx="2459037" cy="331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Zástupný symbol obsahu 13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sk-SK" smtClean="0"/>
          </a:p>
        </p:txBody>
      </p:sp>
      <p:sp>
        <p:nvSpPr>
          <p:cNvPr id="11" name="BlokTextu 10"/>
          <p:cNvSpPr txBox="1"/>
          <p:nvPr/>
        </p:nvSpPr>
        <p:spPr>
          <a:xfrm>
            <a:off x="2843808" y="1844824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FFC000"/>
                </a:solidFill>
              </a:rPr>
              <a:t>Kôň sa najskôr využíval ako hospodárske zviera, potom ako </a:t>
            </a:r>
            <a:r>
              <a:rPr lang="sk-SK" sz="1600" dirty="0" smtClean="0">
                <a:solidFill>
                  <a:srgbClr val="FFC000"/>
                </a:solidFill>
              </a:rPr>
              <a:t>ťažné a neskôr </a:t>
            </a:r>
            <a:r>
              <a:rPr lang="sk-SK" sz="1600" dirty="0" smtClean="0">
                <a:solidFill>
                  <a:srgbClr val="FFC000"/>
                </a:solidFill>
              </a:rPr>
              <a:t>aj na jazdenie. </a:t>
            </a:r>
            <a:endParaRPr lang="sk-SK" sz="1600" dirty="0" smtClean="0">
              <a:solidFill>
                <a:srgbClr val="FFC000"/>
              </a:solidFill>
            </a:endParaRPr>
          </a:p>
          <a:p>
            <a:endParaRPr lang="sk-SK" sz="1600" dirty="0" smtClean="0">
              <a:solidFill>
                <a:srgbClr val="FFC000"/>
              </a:solidFill>
            </a:endParaRPr>
          </a:p>
          <a:p>
            <a:r>
              <a:rPr lang="sk-SK" sz="1600" dirty="0" smtClean="0">
                <a:solidFill>
                  <a:srgbClr val="FFC000"/>
                </a:solidFill>
              </a:rPr>
              <a:t>Množstvo </a:t>
            </a:r>
            <a:r>
              <a:rPr lang="sk-SK" sz="1600" dirty="0" smtClean="0">
                <a:solidFill>
                  <a:srgbClr val="FFC000"/>
                </a:solidFill>
              </a:rPr>
              <a:t>bojových vozov, či počet bojovníkov na koni vyjadroval silu a veľkosť vojska a moc panovníka.</a:t>
            </a:r>
            <a:endParaRPr lang="sk-SK" sz="1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027408"/>
            <a:ext cx="4001756" cy="1769744"/>
          </a:xfrm>
          <a:prstGeom prst="rect">
            <a:avLst/>
          </a:prstGeom>
        </p:spPr>
      </p:pic>
      <p:pic>
        <p:nvPicPr>
          <p:cNvPr id="14" name="Obrázok 13" descr="trojan-hor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124744"/>
            <a:ext cx="4038955" cy="2164144"/>
          </a:xfrm>
          <a:prstGeom prst="rect">
            <a:avLst/>
          </a:prstGeom>
        </p:spPr>
      </p:pic>
      <p:sp>
        <p:nvSpPr>
          <p:cNvPr id="5122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k-SK" dirty="0" smtClean="0"/>
              <a:t> </a:t>
            </a:r>
            <a:r>
              <a:rPr lang="sk-SK" sz="4000" dirty="0" smtClean="0"/>
              <a:t>Kôň ako symbol</a:t>
            </a:r>
          </a:p>
        </p:txBody>
      </p:sp>
      <p:pic>
        <p:nvPicPr>
          <p:cNvPr id="5125" name="Obrázok 9" descr="518cf5fe75_73772628_o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125538"/>
            <a:ext cx="2592983" cy="367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Obrázok 10" descr="211169_235638383175537_824447681_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3860800"/>
            <a:ext cx="1806575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ok 11" descr="d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4725144"/>
            <a:ext cx="3312368" cy="1919858"/>
          </a:xfrm>
          <a:prstGeom prst="rect">
            <a:avLst/>
          </a:prstGeom>
        </p:spPr>
      </p:pic>
      <p:pic>
        <p:nvPicPr>
          <p:cNvPr id="5124" name="Picture 7" descr="poseidon_theoi-co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5" y="4731826"/>
            <a:ext cx="3816548" cy="193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ok 14" descr="e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43808" y="2420888"/>
            <a:ext cx="2074236" cy="2304256"/>
          </a:xfrm>
          <a:prstGeom prst="rect">
            <a:avLst/>
          </a:prstGeom>
        </p:spPr>
      </p:pic>
      <p:pic>
        <p:nvPicPr>
          <p:cNvPr id="16" name="Obrázok 15" descr="7-2925-podkova-stesti_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43808" y="1124744"/>
            <a:ext cx="2088231" cy="136815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274638"/>
            <a:ext cx="8229600" cy="1714500"/>
          </a:xfrm>
        </p:spPr>
        <p:txBody>
          <a:bodyPr/>
          <a:lstStyle/>
          <a:p>
            <a:pPr eaLnBrk="1" hangingPunct="1"/>
            <a:r>
              <a:rPr lang="sk-SK" smtClean="0">
                <a:solidFill>
                  <a:srgbClr val="FFCC66"/>
                </a:solidFill>
              </a:rPr>
              <a:t>Kôň ako spoločník vojvodcov</a:t>
            </a:r>
            <a:br>
              <a:rPr lang="sk-SK" smtClean="0">
                <a:solidFill>
                  <a:srgbClr val="FFCC66"/>
                </a:solidFill>
              </a:rPr>
            </a:br>
            <a:r>
              <a:rPr lang="sk-SK" sz="3600" smtClean="0"/>
              <a:t>Alexander a Bucefalos</a:t>
            </a:r>
          </a:p>
        </p:txBody>
      </p:sp>
      <p:pic>
        <p:nvPicPr>
          <p:cNvPr id="9219" name="Obrázok 3" descr="tumblr_l4lwy6tEm01qa944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820863"/>
            <a:ext cx="496887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Obrázok 5" descr="bAlexanderMosai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3088" y="3933825"/>
            <a:ext cx="57213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375151_54be029c58_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581525"/>
            <a:ext cx="2447925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Obrázok 7" descr="Alexander The Great on horse top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2060575"/>
            <a:ext cx="31686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El Cid a Babieca</a:t>
            </a:r>
          </a:p>
        </p:txBody>
      </p:sp>
      <p:pic>
        <p:nvPicPr>
          <p:cNvPr id="10243" name="Obrázok 3" descr="4982336-hand-drawn-drawing-of-the-statue-of-el-cid-in-burgos-spain-el-cid-is-the-spanish-national-hero-mono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4149725"/>
            <a:ext cx="22463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Obrázok 5" descr="El-Ci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341438"/>
            <a:ext cx="2517775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Obrázok 6" descr="ElCi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1628775"/>
            <a:ext cx="34575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Obrázok 10" descr="el_ci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4437063"/>
            <a:ext cx="31146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Obrázok 11" descr="qw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4437063"/>
            <a:ext cx="31051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Obrázok 13" descr="babieca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688" y="1268413"/>
            <a:ext cx="23812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Zástupný symbol obsahu 14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153988" cy="46037"/>
          </a:xfrm>
        </p:spPr>
        <p:txBody>
          <a:bodyPr/>
          <a:lstStyle/>
          <a:p>
            <a:endParaRPr lang="sk-SK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Napoleon a Marengo</a:t>
            </a:r>
          </a:p>
        </p:txBody>
      </p:sp>
      <p:pic>
        <p:nvPicPr>
          <p:cNvPr id="11267" name="Picture 4" descr="Image4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1268413"/>
            <a:ext cx="5111750" cy="5062537"/>
          </a:xfrm>
        </p:spPr>
      </p:pic>
      <p:pic>
        <p:nvPicPr>
          <p:cNvPr id="11268" name="Obrázok 3" descr="equestrian-portrait-of-george-washington-rembrandt-pea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3933825"/>
            <a:ext cx="21097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Obrázok 4" descr="civilization-5-napoleon-on-his_1920x1080_673-h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157788"/>
            <a:ext cx="2779712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Obrázok 5" descr="maren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1341438"/>
            <a:ext cx="2322513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Obrázok 6" descr="B00103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1341438"/>
            <a:ext cx="19462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3291453_2510200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888" y="765175"/>
            <a:ext cx="2820987" cy="2879725"/>
          </a:xfrm>
        </p:spPr>
      </p:pic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k-SK" sz="4000" smtClean="0"/>
              <a:t>     </a:t>
            </a:r>
            <a:r>
              <a:rPr lang="sk-SK" sz="3600" smtClean="0">
                <a:solidFill>
                  <a:srgbClr val="FFCC66"/>
                </a:solidFill>
              </a:rPr>
              <a:t>Kone ktorým patril tak silný obdiv, že sa im stavali aj pomníky</a:t>
            </a:r>
            <a:br>
              <a:rPr lang="sk-SK" sz="3600" smtClean="0">
                <a:solidFill>
                  <a:srgbClr val="FFCC66"/>
                </a:solidFill>
              </a:rPr>
            </a:br>
            <a:r>
              <a:rPr lang="sk-SK" sz="4000" smtClean="0">
                <a:solidFill>
                  <a:srgbClr val="FF3300"/>
                </a:solidFill>
              </a:rPr>
              <a:t>PHAR LAP</a:t>
            </a:r>
          </a:p>
        </p:txBody>
      </p:sp>
      <p:pic>
        <p:nvPicPr>
          <p:cNvPr id="12292" name="Picture 4" descr="Bez názvu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84888" y="3860800"/>
            <a:ext cx="2800350" cy="2808288"/>
          </a:xfrm>
        </p:spPr>
      </p:pic>
      <p:pic>
        <p:nvPicPr>
          <p:cNvPr id="12293" name="Picture 7" descr="best_phar_lap_pi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9388" y="3644900"/>
            <a:ext cx="2736850" cy="1487488"/>
          </a:xfrm>
        </p:spPr>
      </p:pic>
      <p:pic>
        <p:nvPicPr>
          <p:cNvPr id="12294" name="Obrázok 5" descr="933619-phar-lap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5013325"/>
            <a:ext cx="26987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Obrázok 6" descr="my_tribute_to_phar_lap_by_desirestar-d4gkrvq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844675"/>
            <a:ext cx="259238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Obrázok 9" descr="PharLap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5113" y="5732463"/>
            <a:ext cx="83026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Obrázok 10" descr="Phar-Lap-420x0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3429000"/>
            <a:ext cx="27352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Obrázok 11" descr="pharlap2etwer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2138" y="4868863"/>
            <a:ext cx="273526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Obrázok 12" descr="cabinet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1511300"/>
            <a:ext cx="251936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Obrázok 13" descr="PharLap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19700" y="5805488"/>
            <a:ext cx="1152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Obrázok 12" descr="media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8625" y="2420938"/>
            <a:ext cx="1150938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>
                <a:solidFill>
                  <a:srgbClr val="FF3300"/>
                </a:solidFill>
              </a:rPr>
              <a:t>SEABISCUIT</a:t>
            </a:r>
          </a:p>
        </p:txBody>
      </p:sp>
      <p:pic>
        <p:nvPicPr>
          <p:cNvPr id="13315" name="Obrázok 4" descr="DgnSeabiscuit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96975"/>
            <a:ext cx="4446587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Seabiscuit_statu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48013" y="2781300"/>
            <a:ext cx="4257675" cy="3233738"/>
          </a:xfrm>
        </p:spPr>
      </p:pic>
      <p:pic>
        <p:nvPicPr>
          <p:cNvPr id="13317" name="Obrázok 7" descr="g224708_u72041_seabiscuit-statu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860800"/>
            <a:ext cx="221456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Obrázok 8" descr="image56427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5300663"/>
            <a:ext cx="1836738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Obrázok 9" descr="seabiscuit_film_landing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713" y="5183188"/>
            <a:ext cx="2592387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Obrázok 10" descr="Seabiscuit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5" y="1196975"/>
            <a:ext cx="255587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Obrázok 11" descr="seabiscuit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463" y="1196975"/>
            <a:ext cx="1560512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Obrázok 12" descr="seabiscuit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463" y="5589588"/>
            <a:ext cx="180022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</TotalTime>
  <Words>1075</Words>
  <Application>Microsoft Office PowerPoint</Application>
  <PresentationFormat>Prezentácia na obrazovke (4:3)</PresentationFormat>
  <Paragraphs>199</Paragraphs>
  <Slides>27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28" baseType="lpstr">
      <vt:lpstr>Výchozí návrh</vt:lpstr>
      <vt:lpstr>H I P P O R E H A B I L I T Á C I A</vt:lpstr>
      <vt:lpstr>Domestikácia koňa Kôň je najmladšie udomácnené zviera, no svojim prínosom pre človeka je po psovi najvýznamnejší spoločník. A z hľadiska dejín určite najvýznamnejší zvierací ovplyvňovateľ. </vt:lpstr>
      <vt:lpstr>Využitie koňa v histórii. </vt:lpstr>
      <vt:lpstr> Kôň ako symbol</vt:lpstr>
      <vt:lpstr>Kôň ako spoločník vojvodcov Alexander a Bucefalos</vt:lpstr>
      <vt:lpstr>El Cid a Babieca</vt:lpstr>
      <vt:lpstr>Napoleon a Marengo</vt:lpstr>
      <vt:lpstr>     Kone ktorým patril tak silný obdiv, že sa im stavali aj pomníky PHAR LAP</vt:lpstr>
      <vt:lpstr>SEABISCUIT</vt:lpstr>
      <vt:lpstr>Využitie koňa pre liečebné účinky  v histórii</vt:lpstr>
      <vt:lpstr>Zmienky slávnych o význame jazdenia pre zdravie</vt:lpstr>
      <vt:lpstr>Hippoterapia - Hipporehabilitácia</vt:lpstr>
      <vt:lpstr>Pôsobenie hippoterapie </vt:lpstr>
      <vt:lpstr>Pôsobenie hippoterapie </vt:lpstr>
      <vt:lpstr>Indikácie pri akých diagnozach možno využiť hipporehabilitáciu?</vt:lpstr>
      <vt:lpstr>Kontraindikácie </vt:lpstr>
      <vt:lpstr>Snímka 17</vt:lpstr>
      <vt:lpstr>Hipoterapeutický tím</vt:lpstr>
      <vt:lpstr>Výstroj koňa  </vt:lpstr>
      <vt:lpstr>Nasadanie a zosadanie</vt:lpstr>
      <vt:lpstr>Polohovanie</vt:lpstr>
      <vt:lpstr>Snímka 22</vt:lpstr>
      <vt:lpstr>Polohovanie a cviky na koni</vt:lpstr>
      <vt:lpstr>Výber vhodného koňa pre hippoterapiu</vt:lpstr>
      <vt:lpstr>Mechanika pohybu koňa, ktorá ovplyvňuje pohybové stimuly  pôsobiace na pacienta  </vt:lpstr>
      <vt:lpstr>Bezpečnostné opatrenia </vt:lpstr>
      <vt:lpstr>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HIPPOTERAPIA</dc:title>
  <dc:creator>Eqvus</dc:creator>
  <cp:lastModifiedBy>Milan</cp:lastModifiedBy>
  <cp:revision>57</cp:revision>
  <dcterms:created xsi:type="dcterms:W3CDTF">2007-03-07T09:46:55Z</dcterms:created>
  <dcterms:modified xsi:type="dcterms:W3CDTF">2015-02-18T16:45:06Z</dcterms:modified>
</cp:coreProperties>
</file>